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32"/>
  </p:notesMasterIdLst>
  <p:handoutMasterIdLst>
    <p:handoutMasterId r:id="rId33"/>
  </p:handoutMasterIdLst>
  <p:sldIdLst>
    <p:sldId id="263" r:id="rId7"/>
    <p:sldId id="265" r:id="rId8"/>
    <p:sldId id="329" r:id="rId9"/>
    <p:sldId id="266" r:id="rId10"/>
    <p:sldId id="267" r:id="rId11"/>
    <p:sldId id="269" r:id="rId12"/>
    <p:sldId id="325" r:id="rId13"/>
    <p:sldId id="326" r:id="rId14"/>
    <p:sldId id="270" r:id="rId15"/>
    <p:sldId id="271" r:id="rId16"/>
    <p:sldId id="272" r:id="rId17"/>
    <p:sldId id="274" r:id="rId18"/>
    <p:sldId id="275" r:id="rId19"/>
    <p:sldId id="276" r:id="rId20"/>
    <p:sldId id="279" r:id="rId21"/>
    <p:sldId id="280" r:id="rId22"/>
    <p:sldId id="327" r:id="rId23"/>
    <p:sldId id="295" r:id="rId24"/>
    <p:sldId id="296" r:id="rId25"/>
    <p:sldId id="303" r:id="rId26"/>
    <p:sldId id="305" r:id="rId27"/>
    <p:sldId id="307" r:id="rId28"/>
    <p:sldId id="308" r:id="rId29"/>
    <p:sldId id="323" r:id="rId30"/>
    <p:sldId id="328" r:id="rId31"/>
  </p:sldIdLst>
  <p:sldSz cx="9144000" cy="6858000" type="screen4x3"/>
  <p:notesSz cx="6669088" cy="9753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useppina" initials="G" lastIdx="9" clrIdx="0">
    <p:extLst>
      <p:ext uri="{19B8F6BF-5375-455C-9EA6-DF929625EA0E}">
        <p15:presenceInfo xmlns:p15="http://schemas.microsoft.com/office/powerpoint/2012/main" userId="Giuseppina" providerId="None"/>
      </p:ext>
    </p:extLst>
  </p:cmAuthor>
  <p:cmAuthor id="2" name="STOYANOVA Evgenia" initials="SE" lastIdx="8" clrIdx="1">
    <p:extLst>
      <p:ext uri="{19B8F6BF-5375-455C-9EA6-DF929625EA0E}">
        <p15:presenceInfo xmlns:p15="http://schemas.microsoft.com/office/powerpoint/2012/main" userId="S-1-5-21-2444889250-2882189981-708495972-36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7" autoAdjust="0"/>
  </p:normalViewPr>
  <p:slideViewPr>
    <p:cSldViewPr>
      <p:cViewPr varScale="1">
        <p:scale>
          <a:sx n="83" d="100"/>
          <a:sy n="83" d="100"/>
        </p:scale>
        <p:origin x="147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>
      <p:cViewPr varScale="1">
        <p:scale>
          <a:sx n="61" d="100"/>
          <a:sy n="61" d="100"/>
        </p:scale>
        <p:origin x="3254" y="67"/>
      </p:cViewPr>
      <p:guideLst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2" tIns="44891" rIns="89782" bIns="4489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2" tIns="44891" rIns="89782" bIns="4489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2" tIns="44891" rIns="89782" bIns="4489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2" tIns="44891" rIns="89782" bIns="4489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2" tIns="44891" rIns="89782" bIns="4489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6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2" tIns="44891" rIns="89782" bIns="4489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1838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632688"/>
            <a:ext cx="5335893" cy="438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2" tIns="44891" rIns="89782" bIns="44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2" tIns="44891" rIns="89782" bIns="4489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6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2" tIns="44891" rIns="89782" bIns="4489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BE3CF-F725-4FE0-A7CD-3A0428E0EAA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7357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119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BE3CF-F725-4FE0-A7CD-3A0428E0EAA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269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BE3CF-F725-4FE0-A7CD-3A0428E0EAA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254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589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BE3CF-F725-4FE0-A7CD-3A0428E0EAA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440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644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831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8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BE3CF-F725-4FE0-A7CD-3A0428E0EAA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471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BE3CF-F725-4FE0-A7CD-3A0428E0EAA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933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279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_start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 descr="Kuva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in paikkamerkki 8"/>
          <p:cNvSpPr>
            <a:spLocks noGrp="1"/>
          </p:cNvSpPr>
          <p:nvPr>
            <p:ph type="body" sz="quarter" idx="10"/>
          </p:nvPr>
        </p:nvSpPr>
        <p:spPr>
          <a:xfrm>
            <a:off x="540000" y="1260000"/>
            <a:ext cx="8064000" cy="5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 baseline="0">
                <a:solidFill>
                  <a:srgbClr val="0046AD"/>
                </a:solidFill>
                <a:latin typeface="Verdana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1"/>
          </p:nvPr>
        </p:nvSpPr>
        <p:spPr>
          <a:xfrm>
            <a:off x="540000" y="1979999"/>
            <a:ext cx="4320000" cy="5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12"/>
          </p:nvPr>
        </p:nvSpPr>
        <p:spPr>
          <a:xfrm>
            <a:off x="540000" y="3060000"/>
            <a:ext cx="4320000" cy="331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2515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 bwMode="auto">
          <a:xfrm>
            <a:off x="-91396" y="-27384"/>
            <a:ext cx="9252520" cy="68853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2800" b="0" i="0" u="none" strike="noStrike" cap="none" normalizeH="0" baseline="0" noProof="0">
              <a:ln>
                <a:noFill/>
              </a:ln>
              <a:solidFill>
                <a:srgbClr val="0046AD"/>
              </a:solidFill>
              <a:effectLst/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4288" y="6552000"/>
            <a:ext cx="1440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fld id="{7B796C47-DF68-4277-A93B-5EBFC252729C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0" name="Picture 12" descr="ECHA_logo_4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205740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kstin paikkamerkki 12"/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260000"/>
            <a:ext cx="8064000" cy="5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baseline="0">
                <a:solidFill>
                  <a:srgbClr val="0046AD"/>
                </a:solidFill>
                <a:latin typeface="Verdana" pitchFamily="34" charset="0"/>
              </a:defRPr>
            </a:lvl1pPr>
          </a:lstStyle>
          <a:p>
            <a:pPr lvl="0"/>
            <a:r>
              <a:rPr lang="en-GB" noProof="0" dirty="0"/>
              <a:t>Title of sub page/Conclusions</a:t>
            </a:r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2340000"/>
            <a:ext cx="8064000" cy="3960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 marL="742950" indent="-285750">
              <a:buFont typeface="Arial" pitchFamily="34" charset="0"/>
              <a:buChar char="•"/>
              <a:defRPr sz="200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200150" indent="-285750"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cs typeface="Arial" pitchFamily="34" charset="0"/>
              </a:defRPr>
            </a:lvl3pPr>
          </a:lstStyle>
          <a:p>
            <a:pPr lvl="0"/>
            <a:r>
              <a:rPr lang="en-GB" noProof="0" dirty="0"/>
              <a:t>First Level Style</a:t>
            </a:r>
          </a:p>
          <a:p>
            <a:pPr lvl="1"/>
            <a:r>
              <a:rPr lang="en-GB" noProof="0" dirty="0"/>
              <a:t>Second Level Style</a:t>
            </a:r>
          </a:p>
          <a:p>
            <a:pPr lvl="2"/>
            <a:r>
              <a:rPr lang="en-GB" noProof="0" dirty="0"/>
              <a:t>Third Level Style</a:t>
            </a:r>
          </a:p>
          <a:p>
            <a:pPr lvl="0"/>
            <a:r>
              <a:rPr lang="en-GB" noProof="0" dirty="0"/>
              <a:t>First Level Style</a:t>
            </a:r>
          </a:p>
          <a:p>
            <a:pPr lvl="1"/>
            <a:r>
              <a:rPr lang="en-GB" noProof="0" dirty="0"/>
              <a:t>Second Level Style</a:t>
            </a:r>
          </a:p>
          <a:p>
            <a:pPr lvl="2"/>
            <a:r>
              <a:rPr lang="en-GB" noProof="0" dirty="0"/>
              <a:t>Third Level Style</a:t>
            </a:r>
          </a:p>
          <a:p>
            <a:pPr lvl="0"/>
            <a:r>
              <a:rPr lang="en-GB" noProof="0" dirty="0"/>
              <a:t>First Level Style</a:t>
            </a:r>
          </a:p>
          <a:p>
            <a:pPr lvl="1"/>
            <a:r>
              <a:rPr lang="en-GB" noProof="0" dirty="0"/>
              <a:t>Second Level Style</a:t>
            </a:r>
          </a:p>
          <a:p>
            <a:pPr lvl="2"/>
            <a:r>
              <a:rPr lang="en-GB" noProof="0" dirty="0"/>
              <a:t>Third Level Style</a:t>
            </a:r>
          </a:p>
          <a:p>
            <a:pPr lvl="2"/>
            <a:endParaRPr lang="en-GB" noProof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6525344"/>
            <a:ext cx="15843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948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sl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 bwMode="auto">
          <a:xfrm>
            <a:off x="0" y="0"/>
            <a:ext cx="925252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2800" b="0" i="0" u="none" strike="noStrike" cap="none" normalizeH="0" baseline="0" noProof="0">
              <a:ln>
                <a:noFill/>
              </a:ln>
              <a:solidFill>
                <a:srgbClr val="0046AD"/>
              </a:solidFill>
              <a:effectLst/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9712" y="6552000"/>
            <a:ext cx="1440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4288" y="6552000"/>
            <a:ext cx="1440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fld id="{7B796C47-DF68-4277-A93B-5EBFC252729C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0" name="Picture 12" descr="ECHA_logo_4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205740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kstin paikkamerkki 12"/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260000"/>
            <a:ext cx="8064000" cy="5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baseline="0">
                <a:solidFill>
                  <a:srgbClr val="0046AD"/>
                </a:solidFill>
                <a:latin typeface="Verdana" pitchFamily="34" charset="0"/>
              </a:defRPr>
            </a:lvl1pPr>
          </a:lstStyle>
          <a:p>
            <a:pPr lvl="0"/>
            <a:r>
              <a:rPr lang="en-GB" noProof="0"/>
              <a:t>Title of sub page/Conclusions</a:t>
            </a:r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2340000"/>
            <a:ext cx="8064000" cy="396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 marL="742950" indent="-285750">
              <a:buFont typeface="Arial" pitchFamily="34" charset="0"/>
              <a:buChar char="•"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00150" indent="-285750">
              <a:buFont typeface="Arial" pitchFamily="34" charset="0"/>
              <a:buChar char="•"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GB" noProof="0" dirty="0"/>
              <a:t>First Level Style</a:t>
            </a:r>
          </a:p>
          <a:p>
            <a:pPr lvl="0"/>
            <a:r>
              <a:rPr lang="en-GB" noProof="0" dirty="0"/>
              <a:t>First Level Style</a:t>
            </a:r>
          </a:p>
          <a:p>
            <a:pPr lvl="0"/>
            <a:r>
              <a:rPr lang="en-GB" noProof="0" dirty="0"/>
              <a:t>First Level Style</a:t>
            </a:r>
          </a:p>
          <a:p>
            <a:pPr lvl="1"/>
            <a:r>
              <a:rPr lang="en-GB" noProof="0" dirty="0"/>
              <a:t>Second level style</a:t>
            </a:r>
          </a:p>
          <a:p>
            <a:pPr lvl="2"/>
            <a:r>
              <a:rPr lang="en-GB" noProof="0" dirty="0"/>
              <a:t>Third level style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6525344"/>
            <a:ext cx="15843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5100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 bwMode="auto">
          <a:xfrm>
            <a:off x="0" y="0"/>
            <a:ext cx="925252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2800" b="0" i="0" u="none" strike="noStrike" cap="none" normalizeH="0" baseline="0" noProof="0">
              <a:ln>
                <a:noFill/>
              </a:ln>
              <a:solidFill>
                <a:srgbClr val="0046AD"/>
              </a:solidFill>
              <a:effectLst/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9712" y="6552000"/>
            <a:ext cx="1440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4288" y="6552000"/>
            <a:ext cx="1440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fld id="{7B796C47-DF68-4277-A93B-5EBFC252729C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0" name="Picture 12" descr="ECHA_logo_4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205740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in paikkamerkki 10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260000"/>
            <a:ext cx="8064000" cy="5403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baseline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 lvl="0"/>
            <a:r>
              <a:rPr lang="en-GB" noProof="0" dirty="0"/>
              <a:t>Title of sub page/Conclusions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2" hasCustomPrompt="1"/>
          </p:nvPr>
        </p:nvSpPr>
        <p:spPr>
          <a:xfrm>
            <a:off x="900000" y="2340000"/>
            <a:ext cx="7344000" cy="39600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GB" noProof="0" dirty="0"/>
              <a:t>Content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6525344"/>
            <a:ext cx="1584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755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/>
              <a:t>Et dolor fragum</a:t>
            </a:r>
            <a:endParaRPr lang="en-GB" dirty="0"/>
          </a:p>
          <a:p>
            <a:pPr lvl="1"/>
            <a:r>
              <a:rPr lang="en-GB" dirty="0"/>
              <a:t>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  <a:p>
            <a:pPr lvl="2"/>
            <a:r>
              <a:rPr lang="en-GB" dirty="0"/>
              <a:t>- 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4" r:id="rId12"/>
    <p:sldLayoutId id="2147483755" r:id="rId13"/>
    <p:sldLayoutId id="2147483756" r:id="rId14"/>
    <p:sldLayoutId id="2147483757" r:id="rId15"/>
  </p:sldLayoutIdLst>
  <p:hf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496944" cy="2016224"/>
          </a:xfrm>
        </p:spPr>
        <p:txBody>
          <a:bodyPr/>
          <a:lstStyle/>
          <a:p>
            <a:r>
              <a:rPr lang="en-US" sz="4000" dirty="0"/>
              <a:t>EU regulation on chemicals in tattoo inks under REACH: background and next steps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4149080"/>
            <a:ext cx="7344816" cy="1080120"/>
          </a:xfrm>
        </p:spPr>
        <p:txBody>
          <a:bodyPr/>
          <a:lstStyle/>
          <a:p>
            <a:r>
              <a:rPr lang="en-US" sz="2000" dirty="0"/>
              <a:t>4th European Congress on Tattoo and Pigment Research (ECTP) 26-28 </a:t>
            </a:r>
            <a:r>
              <a:rPr lang="en-US" sz="2000" dirty="0" smtClean="0"/>
              <a:t>March, Bern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algn="r"/>
            <a:r>
              <a:rPr lang="fr-BE" sz="1800" dirty="0"/>
              <a:t>Giuseppina </a:t>
            </a:r>
            <a:r>
              <a:rPr lang="fr-BE" sz="1800" dirty="0" err="1"/>
              <a:t>Luvarà</a:t>
            </a:r>
            <a:endParaRPr lang="fr-BE" sz="1800" dirty="0"/>
          </a:p>
          <a:p>
            <a:pPr algn="r"/>
            <a:r>
              <a:rPr lang="fr-BE" sz="1800" dirty="0"/>
              <a:t>Policy </a:t>
            </a:r>
            <a:r>
              <a:rPr lang="fr-BE" sz="1800" dirty="0" err="1"/>
              <a:t>Officer</a:t>
            </a:r>
            <a:endParaRPr lang="fr-BE" sz="1800" dirty="0"/>
          </a:p>
          <a:p>
            <a:pPr algn="r"/>
            <a:r>
              <a:rPr lang="fr-BE" sz="1800" dirty="0"/>
              <a:t>EU Commission-DG </a:t>
            </a:r>
            <a:r>
              <a:rPr lang="fr-BE" sz="1800" dirty="0" err="1"/>
              <a:t>Environment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32656"/>
            <a:ext cx="8229600" cy="936625"/>
          </a:xfrm>
        </p:spPr>
        <p:txBody>
          <a:bodyPr/>
          <a:lstStyle/>
          <a:p>
            <a:r>
              <a:rPr lang="en-GB" dirty="0"/>
              <a:t>Approach to demonstrating risk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71EF-D82C-4091-841A-F0F3295263B4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587791"/>
              </p:ext>
            </p:extLst>
          </p:nvPr>
        </p:nvGraphicFramePr>
        <p:xfrm>
          <a:off x="457200" y="1340768"/>
          <a:ext cx="8228327" cy="4777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2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5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n-GB" sz="2100" dirty="0"/>
                        <a:t>Substance group</a:t>
                      </a:r>
                    </a:p>
                  </a:txBody>
                  <a:tcPr marL="67219" marR="67219" marT="34290" marB="34290"/>
                </a:tc>
                <a:tc>
                  <a:txBody>
                    <a:bodyPr/>
                    <a:lstStyle/>
                    <a:p>
                      <a:r>
                        <a:rPr lang="en-GB" sz="2100" dirty="0"/>
                        <a:t>Approach</a:t>
                      </a:r>
                    </a:p>
                  </a:txBody>
                  <a:tcPr marL="67219" marR="67219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5860"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Harmonised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classification (HC) as eye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irr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/dam, skin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irr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corr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, skin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sens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carc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mut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, incl.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PAH &amp; lead compounds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7219" marR="67219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Qualitative</a:t>
                      </a:r>
                      <a:r>
                        <a:rPr lang="en-GB" sz="1800" baseline="0" dirty="0"/>
                        <a:t> assessment anchored on the conclusions of risk to human health </a:t>
                      </a:r>
                      <a:endParaRPr lang="en-GB" sz="1800" dirty="0"/>
                    </a:p>
                  </a:txBody>
                  <a:tcPr marL="67219" marR="6721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Cosmetics Products Regulation (CPR) substances – Annex II &amp;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IV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7219" marR="67219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Qualitative</a:t>
                      </a:r>
                      <a:r>
                        <a:rPr lang="en-GB" sz="1800" baseline="0" dirty="0"/>
                        <a:t> assessment anchored on conclusions of risk to human health in CPR</a:t>
                      </a:r>
                      <a:endParaRPr lang="en-GB" sz="1800" dirty="0"/>
                    </a:p>
                  </a:txBody>
                  <a:tcPr marL="67219" marR="6721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Primary aromatic amines &amp; azo colourants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Reprotoxic HC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Selected impurities</a:t>
                      </a:r>
                    </a:p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Methanol</a:t>
                      </a:r>
                    </a:p>
                  </a:txBody>
                  <a:tcPr marL="67219" marR="67219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(Semi-)quantitative</a:t>
                      </a:r>
                      <a:r>
                        <a:rPr lang="en-GB" sz="1800" baseline="0" dirty="0"/>
                        <a:t> assessment with derivation of DN(M)ELs and demonstrating risk on the basis of reasonable exposure estimates</a:t>
                      </a:r>
                      <a:endParaRPr lang="en-GB" sz="1800" dirty="0"/>
                    </a:p>
                  </a:txBody>
                  <a:tcPr marL="67219" marR="6721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Remainin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g impurities in Table 3 and remaining azo colourants in Table 2 of CoE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7219" marR="67219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On the</a:t>
                      </a:r>
                      <a:r>
                        <a:rPr lang="en-GB" sz="1800" baseline="0" dirty="0"/>
                        <a:t> basis of existing legislation</a:t>
                      </a:r>
                      <a:endParaRPr lang="en-GB" sz="1800" dirty="0"/>
                    </a:p>
                  </a:txBody>
                  <a:tcPr marL="67219" marR="67219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26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Approach to deriving concentration limits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71EF-D82C-4091-841A-F0F3295263B4}" type="slidenum">
              <a:rPr lang="en-GB" smtClean="0"/>
              <a:t>11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Qualitative approach to demonstrating risk:</a:t>
            </a:r>
          </a:p>
          <a:p>
            <a:pPr lvl="1"/>
            <a:r>
              <a:rPr lang="en-GB" sz="2100" dirty="0"/>
              <a:t>Practical approach</a:t>
            </a:r>
          </a:p>
          <a:p>
            <a:pPr lvl="1"/>
            <a:r>
              <a:rPr lang="en-GB" sz="2100" dirty="0"/>
              <a:t>Existing legislation (e.g., CPR, CLP Regulation)</a:t>
            </a:r>
          </a:p>
          <a:p>
            <a:r>
              <a:rPr lang="en-GB" dirty="0"/>
              <a:t>(Semi-)quantitative approach to demonstrating risk:</a:t>
            </a:r>
          </a:p>
          <a:p>
            <a:pPr lvl="1"/>
            <a:r>
              <a:rPr lang="en-US" sz="2100" dirty="0"/>
              <a:t>DN(M)ELs were compared to exposure assessment in the exposure scenario  </a:t>
            </a:r>
          </a:p>
          <a:p>
            <a:pPr lvl="1"/>
            <a:r>
              <a:rPr lang="en-US" sz="2100" dirty="0"/>
              <a:t>Content of the hazardous substance corresponding to a Risk Characterisation Ratio (RCR) &lt; 1 or an excess lifetime cancer risk &lt; 10</a:t>
            </a:r>
            <a:r>
              <a:rPr lang="en-US" sz="2100" baseline="30000" dirty="0"/>
              <a:t>-6</a:t>
            </a:r>
            <a:r>
              <a:rPr lang="en-US" sz="2100" dirty="0"/>
              <a:t> was calculated </a:t>
            </a:r>
          </a:p>
        </p:txBody>
      </p:sp>
    </p:spTree>
    <p:extLst>
      <p:ext uri="{BB962C8B-B14F-4D97-AF65-F5344CB8AC3E}">
        <p14:creationId xmlns:p14="http://schemas.microsoft.com/office/powerpoint/2010/main" val="35855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-900608" y="6480902"/>
            <a:ext cx="1439862" cy="360362"/>
          </a:xfrm>
        </p:spPr>
        <p:txBody>
          <a:bodyPr/>
          <a:lstStyle/>
          <a:p>
            <a:fld id="{7B796C47-DF68-4277-A93B-5EBFC252729C}" type="slidenum">
              <a:rPr lang="en-GB" noProof="0" smtClean="0"/>
              <a:pPr/>
              <a:t>12</a:t>
            </a:fld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622300" y="188913"/>
            <a:ext cx="8521700" cy="479425"/>
          </a:xfrm>
          <a:solidFill>
            <a:schemeClr val="bg1"/>
          </a:solidFill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b="1" i="1" dirty="0"/>
              <a:t>Concentration limits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489598"/>
              </p:ext>
            </p:extLst>
          </p:nvPr>
        </p:nvGraphicFramePr>
        <p:xfrm>
          <a:off x="179512" y="668248"/>
          <a:ext cx="8856984" cy="5347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6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6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7592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Substance(s)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Risk-based CL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Practical CL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Comments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488">
                <a:tc>
                  <a:txBody>
                    <a:bodyPr/>
                    <a:lstStyle/>
                    <a:p>
                      <a:r>
                        <a:rPr lang="en-US" sz="1600" err="1">
                          <a:solidFill>
                            <a:srgbClr val="0000FF"/>
                          </a:solidFill>
                        </a:rPr>
                        <a:t>Carc</a:t>
                      </a:r>
                      <a:r>
                        <a:rPr lang="en-US" sz="1600">
                          <a:solidFill>
                            <a:srgbClr val="0000FF"/>
                          </a:solidFill>
                        </a:rPr>
                        <a:t>/</a:t>
                      </a:r>
                      <a:r>
                        <a:rPr lang="en-US" sz="1600" err="1">
                          <a:solidFill>
                            <a:srgbClr val="0000FF"/>
                          </a:solidFill>
                        </a:rPr>
                        <a:t>Muta</a:t>
                      </a:r>
                      <a:endParaRPr lang="en-GB" sz="160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+mn-lt"/>
                        </a:rPr>
                        <a:t>Should not contain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rgbClr val="FF0000"/>
                          </a:solidFill>
                          <a:latin typeface="+mn-lt"/>
                        </a:rPr>
                        <a:t>0.00005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+mn-lt"/>
                        </a:rPr>
                        <a:t>a</a:t>
                      </a:r>
                      <a:r>
                        <a:rPr lang="hr-HR" sz="1400" dirty="0">
                          <a:latin typeface="+mn-lt"/>
                        </a:rPr>
                        <a:t>s for PAHs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  <a:latin typeface="+mn-lt"/>
                        </a:rPr>
                        <a:t>Skin 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+mn-lt"/>
                        </a:rPr>
                        <a:t>sensitisers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+mn-lt"/>
                        </a:rPr>
                        <a:t>Should not contain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rgbClr val="FF0000"/>
                          </a:solidFill>
                          <a:latin typeface="+mn-lt"/>
                        </a:rPr>
                        <a:t>0.001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+mn-lt"/>
                        </a:rPr>
                        <a:t>95</a:t>
                      </a:r>
                      <a:r>
                        <a:rPr lang="en-US" sz="1400" baseline="30000">
                          <a:latin typeface="+mn-lt"/>
                        </a:rPr>
                        <a:t>th</a:t>
                      </a:r>
                      <a:r>
                        <a:rPr lang="en-US" sz="1400">
                          <a:latin typeface="+mn-lt"/>
                        </a:rPr>
                        <a:t> perc. level protection for strong SSs</a:t>
                      </a:r>
                      <a:endParaRPr lang="en-GB" sz="140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hr-HR" sz="1600">
                          <a:solidFill>
                            <a:srgbClr val="0000FF"/>
                          </a:solidFill>
                          <a:latin typeface="+mn-lt"/>
                        </a:rPr>
                        <a:t>Reprotox</a:t>
                      </a:r>
                      <a:endParaRPr lang="en-GB" sz="160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+mn-lt"/>
                        </a:rPr>
                        <a:t>Should not contain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>
                          <a:solidFill>
                            <a:srgbClr val="FF0000"/>
                          </a:solidFill>
                          <a:latin typeface="+mn-lt"/>
                        </a:rPr>
                        <a:t>0.001</a:t>
                      </a:r>
                      <a:endParaRPr lang="en-GB" sz="16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>
                          <a:latin typeface="+mn-lt"/>
                        </a:rPr>
                        <a:t>DBP, </a:t>
                      </a:r>
                      <a:r>
                        <a:rPr lang="en-US" sz="1400">
                          <a:latin typeface="+mn-lt"/>
                        </a:rPr>
                        <a:t>overall assessment of </a:t>
                      </a:r>
                      <a:r>
                        <a:rPr lang="en-US" sz="1400" err="1">
                          <a:latin typeface="+mn-lt"/>
                        </a:rPr>
                        <a:t>reprotoxic</a:t>
                      </a:r>
                      <a:r>
                        <a:rPr lang="en-US" sz="1400">
                          <a:latin typeface="+mn-lt"/>
                        </a:rPr>
                        <a:t> substances</a:t>
                      </a:r>
                      <a:endParaRPr lang="en-GB" sz="140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7591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FF"/>
                          </a:solidFill>
                          <a:latin typeface="+mn-lt"/>
                        </a:rPr>
                        <a:t>Irritants/Corrosives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+mn-lt"/>
                        </a:rPr>
                        <a:t>Should not contain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>
                          <a:solidFill>
                            <a:srgbClr val="FF0000"/>
                          </a:solidFill>
                          <a:latin typeface="+mn-lt"/>
                        </a:rPr>
                        <a:t>0.01</a:t>
                      </a:r>
                      <a:endParaRPr lang="en-GB" sz="16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>
                          <a:latin typeface="+mn-lt"/>
                        </a:rPr>
                        <a:t>GCL for Cat 2/100</a:t>
                      </a:r>
                      <a:endParaRPr lang="en-GB" sz="140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06323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FF"/>
                          </a:solidFill>
                          <a:latin typeface="+mn-lt"/>
                        </a:rPr>
                        <a:t>Azo</a:t>
                      </a:r>
                      <a:r>
                        <a:rPr lang="hr-HR" sz="1600">
                          <a:solidFill>
                            <a:srgbClr val="0000FF"/>
                          </a:solidFill>
                          <a:latin typeface="+mn-lt"/>
                        </a:rPr>
                        <a:t> </a:t>
                      </a:r>
                      <a:r>
                        <a:rPr lang="en-GB" sz="1600">
                          <a:solidFill>
                            <a:srgbClr val="0000FF"/>
                          </a:solidFill>
                          <a:latin typeface="+mn-lt"/>
                        </a:rPr>
                        <a:t>colourants of concern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 not contain</a:t>
                      </a:r>
                      <a:endParaRPr lang="en-GB" sz="140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rgbClr val="FF0000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+mn-lt"/>
                        </a:rPr>
                        <a:t>practical limit to discourage use</a:t>
                      </a:r>
                      <a:endParaRPr lang="en-GB" sz="140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hr-HR" sz="1600" err="1">
                          <a:solidFill>
                            <a:srgbClr val="0000FF"/>
                          </a:solidFill>
                          <a:latin typeface="+mn-lt"/>
                        </a:rPr>
                        <a:t>PAAs</a:t>
                      </a:r>
                      <a:r>
                        <a:rPr lang="en-GB" sz="1600">
                          <a:solidFill>
                            <a:srgbClr val="0000FF"/>
                          </a:solidFill>
                          <a:latin typeface="+mn-lt"/>
                        </a:rPr>
                        <a:t> of concern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+mn-lt"/>
                        </a:rPr>
                        <a:t>Should not contain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latin typeface="+mn-lt"/>
                        </a:rPr>
                        <a:t>0.00006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>
                          <a:solidFill>
                            <a:srgbClr val="FF0000"/>
                          </a:solidFill>
                          <a:latin typeface="+mn-lt"/>
                        </a:rPr>
                        <a:t>0.0005</a:t>
                      </a:r>
                      <a:endParaRPr lang="en-GB" sz="16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+mn-lt"/>
                        </a:rPr>
                        <a:t>DMEL for </a:t>
                      </a:r>
                      <a:r>
                        <a:rPr lang="en-GB" sz="1400" err="1">
                          <a:latin typeface="+mn-lt"/>
                        </a:rPr>
                        <a:t>carc</a:t>
                      </a:r>
                      <a:r>
                        <a:rPr lang="en-GB" sz="1400">
                          <a:latin typeface="+mn-lt"/>
                        </a:rPr>
                        <a:t>.;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+mn-lt"/>
                        </a:rPr>
                        <a:t>higher limit due</a:t>
                      </a:r>
                      <a:r>
                        <a:rPr lang="en-GB" sz="1400" baseline="0">
                          <a:latin typeface="+mn-lt"/>
                        </a:rPr>
                        <a:t> to </a:t>
                      </a:r>
                      <a:r>
                        <a:rPr lang="en-GB" sz="1400">
                          <a:latin typeface="+mn-lt"/>
                        </a:rPr>
                        <a:t>technical achievability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FF"/>
                          </a:solidFill>
                          <a:latin typeface="+mn-lt"/>
                        </a:rPr>
                        <a:t>CPR Annex II</a:t>
                      </a:r>
                      <a:r>
                        <a:rPr lang="hr-HR" sz="1600">
                          <a:solidFill>
                            <a:srgbClr val="0000FF"/>
                          </a:solidFill>
                          <a:latin typeface="+mn-lt"/>
                        </a:rPr>
                        <a:t>, 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latin typeface="+mn-lt"/>
                        </a:rPr>
                        <a:t>IV col. g</a:t>
                      </a:r>
                      <a:endParaRPr lang="en-GB" sz="160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 not contain</a:t>
                      </a:r>
                      <a:endParaRPr lang="en-GB" sz="140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+mn-lt"/>
                        </a:rPr>
                        <a:t>0.00005</a:t>
                      </a:r>
                      <a:endParaRPr lang="en-GB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+mn-lt"/>
                        </a:rPr>
                        <a:t>a</a:t>
                      </a:r>
                      <a:r>
                        <a:rPr lang="hr-HR" sz="1400">
                          <a:latin typeface="+mn-lt"/>
                        </a:rPr>
                        <a:t>s for PAHs</a:t>
                      </a:r>
                      <a:endParaRPr lang="en-GB" sz="140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736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FF"/>
                          </a:solidFill>
                          <a:latin typeface="+mn-lt"/>
                        </a:rPr>
                        <a:t>CPR Annex IV col. h-</a:t>
                      </a:r>
                      <a:r>
                        <a:rPr lang="en-US" sz="1600" err="1">
                          <a:solidFill>
                            <a:srgbClr val="0000FF"/>
                          </a:solidFill>
                          <a:latin typeface="+mn-lt"/>
                        </a:rPr>
                        <a:t>i</a:t>
                      </a:r>
                      <a:endParaRPr lang="en-GB" sz="160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+mn-lt"/>
                        </a:rPr>
                        <a:t>Annex IV limits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latin typeface="+mn-lt"/>
                        </a:rPr>
                        <a:t>0.00005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800">
                <a:tc>
                  <a:txBody>
                    <a:bodyPr/>
                    <a:lstStyle/>
                    <a:p>
                      <a:r>
                        <a:rPr lang="hr-HR" sz="1600" err="1">
                          <a:solidFill>
                            <a:srgbClr val="0000FF"/>
                          </a:solidFill>
                          <a:latin typeface="+mn-lt"/>
                        </a:rPr>
                        <a:t>Hazardous</a:t>
                      </a:r>
                      <a:r>
                        <a:rPr lang="hr-HR" sz="1600">
                          <a:solidFill>
                            <a:srgbClr val="0000FF"/>
                          </a:solidFill>
                          <a:latin typeface="+mn-lt"/>
                        </a:rPr>
                        <a:t> </a:t>
                      </a:r>
                      <a:r>
                        <a:rPr lang="hr-HR" sz="1600" err="1">
                          <a:solidFill>
                            <a:srgbClr val="0000FF"/>
                          </a:solidFill>
                          <a:latin typeface="+mn-lt"/>
                        </a:rPr>
                        <a:t>PAHs</a:t>
                      </a:r>
                      <a:endParaRPr lang="en-GB" sz="160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+mn-lt"/>
                        </a:rPr>
                        <a:t>Should not contain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+mn-lt"/>
                        </a:rPr>
                        <a:t>0.00005 PAHs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+mn-lt"/>
                        </a:rPr>
                        <a:t>0.0000005</a:t>
                      </a:r>
                      <a:r>
                        <a:rPr lang="hr-HR" sz="1600" dirty="0">
                          <a:solidFill>
                            <a:srgbClr val="FF0000"/>
                          </a:solidFill>
                          <a:latin typeface="+mn-lt"/>
                        </a:rPr>
                        <a:t> BaP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endParaRPr lang="en-GB" sz="1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as per REACH Annex XVII #50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latin typeface="+mn-lt"/>
                        </a:rPr>
                        <a:t> and CoE ResAP(2008)1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726086"/>
                  </a:ext>
                </a:extLst>
              </a:tr>
              <a:tr h="337552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00FF"/>
                          </a:solidFill>
                          <a:latin typeface="+mn-lt"/>
                        </a:rPr>
                        <a:t>Methanol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+mn-lt"/>
                        </a:rPr>
                        <a:t>10.9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+mn-lt"/>
                        </a:rPr>
                        <a:t>11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</a:rPr>
                        <a:t>OEL &amp; realistic worst case exposure scenario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06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30952" y="383689"/>
            <a:ext cx="8229600" cy="936625"/>
          </a:xfrm>
        </p:spPr>
        <p:txBody>
          <a:bodyPr/>
          <a:lstStyle/>
          <a:p>
            <a:r>
              <a:rPr lang="fr-BE" dirty="0" err="1"/>
              <a:t>Impurities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96C47-DF68-4277-A93B-5EBFC252729C}" type="slidenum">
              <a:rPr lang="en-GB" noProof="0" smtClean="0"/>
              <a:pPr/>
              <a:t>13</a:t>
            </a:fld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b="1" i="1" dirty="0"/>
              <a:t>Impurities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213343"/>
              </p:ext>
            </p:extLst>
          </p:nvPr>
        </p:nvGraphicFramePr>
        <p:xfrm>
          <a:off x="215516" y="1513704"/>
          <a:ext cx="8712967" cy="3283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6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6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7592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Substance(s)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Risk-based CL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Practical CL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Comments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488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FF"/>
                          </a:solidFill>
                          <a:latin typeface="+mn-lt"/>
                        </a:rPr>
                        <a:t>Arsenic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+mn-lt"/>
                        </a:rPr>
                        <a:t>Should not contain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FF0000"/>
                          </a:solidFill>
                          <a:latin typeface="+mn-lt"/>
                        </a:rPr>
                        <a:t>0.0000</a:t>
                      </a:r>
                      <a:r>
                        <a:rPr lang="hr-HR" sz="160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  <a:endParaRPr lang="en-GB" sz="140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r>
                        <a:rPr lang="hr-HR" sz="1400">
                          <a:solidFill>
                            <a:schemeClr val="tx1"/>
                          </a:solidFill>
                          <a:latin typeface="+mn-lt"/>
                        </a:rPr>
                        <a:t>s for Carc</a:t>
                      </a:r>
                      <a:endParaRPr lang="en-GB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FF"/>
                          </a:solidFill>
                          <a:latin typeface="+mn-lt"/>
                        </a:rPr>
                        <a:t>Barium - soluble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+mn-lt"/>
                        </a:rPr>
                        <a:t>0.056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0.05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+mn-lt"/>
                        </a:rPr>
                        <a:t>c</a:t>
                      </a:r>
                      <a:r>
                        <a:rPr lang="hr-HR" sz="1400" err="1">
                          <a:latin typeface="+mn-lt"/>
                        </a:rPr>
                        <a:t>orrected</a:t>
                      </a:r>
                      <a:r>
                        <a:rPr lang="hr-HR" sz="1400">
                          <a:latin typeface="+mn-lt"/>
                        </a:rPr>
                        <a:t> for oral abs., rounded</a:t>
                      </a:r>
                      <a:endParaRPr lang="en-GB" sz="14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FF"/>
                          </a:solidFill>
                          <a:latin typeface="+mn-lt"/>
                        </a:rPr>
                        <a:t>Copper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+mn-lt"/>
                        </a:rPr>
                        <a:t>0.025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+mn-lt"/>
                        </a:rPr>
                        <a:t>0.025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+mn-lt"/>
                        </a:rPr>
                        <a:t>c</a:t>
                      </a:r>
                      <a:r>
                        <a:rPr lang="hr-HR" sz="1400" dirty="0">
                          <a:latin typeface="+mn-lt"/>
                        </a:rPr>
                        <a:t>orrected for oral </a:t>
                      </a:r>
                      <a:r>
                        <a:rPr lang="hr-HR" sz="1400" dirty="0" err="1">
                          <a:latin typeface="+mn-lt"/>
                        </a:rPr>
                        <a:t>abs</a:t>
                      </a:r>
                      <a:r>
                        <a:rPr lang="en-GB" sz="1400" dirty="0" err="1" smtClean="0">
                          <a:latin typeface="+mn-lt"/>
                        </a:rPr>
                        <a:t>orption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7591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FF"/>
                          </a:solidFill>
                          <a:latin typeface="+mn-lt"/>
                        </a:rPr>
                        <a:t>Lead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0.00007</a:t>
                      </a:r>
                      <a:endParaRPr lang="en-GB" sz="160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rgbClr val="FF0000"/>
                          </a:solidFill>
                          <a:latin typeface="+mn-lt"/>
                        </a:rPr>
                        <a:t>0.00007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+mn-lt"/>
                        </a:rPr>
                        <a:t>quantitative derivation of CL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06323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hr-HR" sz="1600">
                          <a:solidFill>
                            <a:srgbClr val="0000FF"/>
                          </a:solidFill>
                          <a:latin typeface="+mn-lt"/>
                        </a:rPr>
                        <a:t>Zinc</a:t>
                      </a:r>
                      <a:endParaRPr lang="en-GB" sz="160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>
                          <a:latin typeface="+mn-lt"/>
                        </a:rPr>
                        <a:t>0.23</a:t>
                      </a:r>
                      <a:endParaRPr lang="en-GB" sz="160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>
                          <a:solidFill>
                            <a:srgbClr val="FF0000"/>
                          </a:solidFill>
                          <a:latin typeface="+mn-lt"/>
                        </a:rPr>
                        <a:t>0.2</a:t>
                      </a:r>
                      <a:endParaRPr lang="en-GB" sz="16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+mn-lt"/>
                        </a:rPr>
                        <a:t>based on DNEL for humans; </a:t>
                      </a:r>
                      <a:r>
                        <a:rPr lang="en-GB" sz="1400">
                          <a:latin typeface="+mn-lt"/>
                        </a:rPr>
                        <a:t>rounded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FF"/>
                          </a:solidFill>
                          <a:latin typeface="+mn-lt"/>
                        </a:rPr>
                        <a:t>Nickel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Should not contain</a:t>
                      </a:r>
                      <a:endParaRPr lang="en-GB" sz="18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0.0005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technically achievable limit</a:t>
                      </a:r>
                      <a:endParaRPr lang="en-GB" sz="18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5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8313" y="620688"/>
            <a:ext cx="8229600" cy="936625"/>
          </a:xfrm>
        </p:spPr>
        <p:txBody>
          <a:bodyPr/>
          <a:lstStyle/>
          <a:p>
            <a:r>
              <a:rPr lang="fr-BE" dirty="0" err="1"/>
              <a:t>Other</a:t>
            </a:r>
            <a:r>
              <a:rPr lang="fr-BE" dirty="0"/>
              <a:t> </a:t>
            </a:r>
            <a:r>
              <a:rPr lang="fr-BE" dirty="0" err="1"/>
              <a:t>impurities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633788"/>
          </a:xfrm>
        </p:spPr>
        <p:txBody>
          <a:bodyPr/>
          <a:lstStyle/>
          <a:p>
            <a:pPr marL="457200" indent="-457200"/>
            <a:r>
              <a:rPr lang="en-US" dirty="0"/>
              <a:t>Cobalt</a:t>
            </a:r>
          </a:p>
          <a:p>
            <a:pPr marL="457200" indent="-457200"/>
            <a:r>
              <a:rPr lang="en-US" dirty="0"/>
              <a:t>Cadmium </a:t>
            </a:r>
          </a:p>
          <a:p>
            <a:pPr marL="457200" indent="-457200"/>
            <a:r>
              <a:rPr lang="en-US" dirty="0"/>
              <a:t>Chromium(VI)</a:t>
            </a:r>
          </a:p>
          <a:p>
            <a:pPr marL="457200" indent="-457200"/>
            <a:r>
              <a:rPr lang="en-US" dirty="0"/>
              <a:t>Mercury</a:t>
            </a:r>
          </a:p>
          <a:p>
            <a:pPr marL="457200" indent="-457200"/>
            <a:r>
              <a:rPr lang="en-US" dirty="0"/>
              <a:t>Selenium</a:t>
            </a:r>
          </a:p>
          <a:p>
            <a:pPr marL="457200" indent="-457200"/>
            <a:r>
              <a:rPr lang="en-US" dirty="0"/>
              <a:t>Antimony</a:t>
            </a:r>
          </a:p>
          <a:p>
            <a:pPr marL="457200" indent="-457200"/>
            <a:r>
              <a:rPr lang="en-US" dirty="0"/>
              <a:t>Tin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7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-971549" y="6381328"/>
            <a:ext cx="1439862" cy="360362"/>
          </a:xfrm>
        </p:spPr>
        <p:txBody>
          <a:bodyPr/>
          <a:lstStyle/>
          <a:p>
            <a:fld id="{7B796C47-DF68-4277-A93B-5EBFC252729C}" type="slidenum">
              <a:rPr lang="en-GB" noProof="0" smtClean="0"/>
              <a:pPr/>
              <a:t>15</a:t>
            </a:fld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0" y="231775"/>
            <a:ext cx="9036496" cy="892969"/>
          </a:xfrm>
          <a:solidFill>
            <a:schemeClr val="bg1"/>
          </a:solidFill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b="1" i="1" dirty="0"/>
              <a:t>Impurities in </a:t>
            </a:r>
            <a:r>
              <a:rPr lang="en-US" sz="2000" b="1" i="1" dirty="0" err="1"/>
              <a:t>ResAP</a:t>
            </a:r>
            <a:r>
              <a:rPr lang="en-US" sz="2000" b="1" i="1" dirty="0"/>
              <a:t>(2008)1 Table 3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BE" sz="1400" b="1" i="1" dirty="0"/>
              <a:t>All the </a:t>
            </a:r>
            <a:r>
              <a:rPr lang="fr-BE" sz="1400" b="1" i="1" dirty="0" err="1"/>
              <a:t>limits</a:t>
            </a:r>
            <a:r>
              <a:rPr lang="fr-BE" sz="1400" b="1" i="1" dirty="0"/>
              <a:t> </a:t>
            </a:r>
            <a:r>
              <a:rPr lang="fr-BE" sz="1400" b="1" i="1" dirty="0" err="1"/>
              <a:t>were</a:t>
            </a:r>
            <a:r>
              <a:rPr lang="fr-BE" sz="1400" b="1" i="1" dirty="0"/>
              <a:t> </a:t>
            </a:r>
            <a:r>
              <a:rPr lang="fr-BE" sz="1400" b="1" i="1" dirty="0" err="1"/>
              <a:t>discussed</a:t>
            </a:r>
            <a:r>
              <a:rPr lang="fr-BE" sz="1400" b="1" i="1" dirty="0"/>
              <a:t> by ECHA Risk </a:t>
            </a:r>
            <a:r>
              <a:rPr lang="fr-BE" sz="1400" b="1" i="1" dirty="0" err="1"/>
              <a:t>assessment</a:t>
            </a:r>
            <a:r>
              <a:rPr lang="fr-BE" sz="1400" b="1" i="1" dirty="0"/>
              <a:t> Committee</a:t>
            </a:r>
            <a:endParaRPr lang="en-US" sz="1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015002"/>
              </p:ext>
            </p:extLst>
          </p:nvPr>
        </p:nvGraphicFramePr>
        <p:xfrm>
          <a:off x="143508" y="1241118"/>
          <a:ext cx="8820980" cy="41513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6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1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7592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Substance(s)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CoE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ResAP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 CL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Risk-based CL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Practical CL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Comments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488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FF"/>
                          </a:solidFill>
                          <a:latin typeface="+mn-lt"/>
                        </a:rPr>
                        <a:t>Cadmium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+mn-lt"/>
                        </a:rPr>
                        <a:t>0.00002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+mn-lt"/>
                        </a:rPr>
                        <a:t>Should not contain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FF0000"/>
                          </a:solidFill>
                          <a:latin typeface="+mn-lt"/>
                        </a:rPr>
                        <a:t>0.0000</a:t>
                      </a:r>
                      <a:r>
                        <a:rPr lang="hr-HR" sz="160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  <a:endParaRPr lang="en-GB" sz="160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r>
                        <a:rPr lang="hr-HR" sz="1400">
                          <a:solidFill>
                            <a:schemeClr val="tx1"/>
                          </a:solidFill>
                          <a:latin typeface="+mn-lt"/>
                        </a:rPr>
                        <a:t>s for </a:t>
                      </a:r>
                      <a:r>
                        <a:rPr lang="en-GB" sz="1400"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  <a:r>
                        <a:rPr lang="hr-HR" sz="1400" err="1">
                          <a:solidFill>
                            <a:schemeClr val="tx1"/>
                          </a:solidFill>
                          <a:latin typeface="+mn-lt"/>
                        </a:rPr>
                        <a:t>arc</a:t>
                      </a:r>
                      <a:r>
                        <a:rPr lang="en-GB" sz="1400">
                          <a:solidFill>
                            <a:schemeClr val="tx1"/>
                          </a:solidFill>
                          <a:latin typeface="+mn-lt"/>
                        </a:rPr>
                        <a:t>/</a:t>
                      </a:r>
                      <a:r>
                        <a:rPr lang="en-GB" sz="1400" err="1">
                          <a:solidFill>
                            <a:schemeClr val="tx1"/>
                          </a:solidFill>
                          <a:latin typeface="+mn-lt"/>
                        </a:rPr>
                        <a:t>muta</a:t>
                      </a:r>
                      <a:endParaRPr lang="en-GB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FF"/>
                          </a:solidFill>
                          <a:latin typeface="+mn-lt"/>
                        </a:rPr>
                        <a:t>Chromium (VI)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latin typeface="+mn-lt"/>
                        </a:rPr>
                        <a:t>0.00002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+mn-lt"/>
                        </a:rPr>
                        <a:t>Should not contain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FF0000"/>
                          </a:solidFill>
                          <a:latin typeface="+mn-lt"/>
                        </a:rPr>
                        <a:t>0.0000</a:t>
                      </a:r>
                      <a:r>
                        <a:rPr lang="hr-HR" sz="160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  <a:endParaRPr lang="en-GB" sz="160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r>
                        <a:rPr lang="hr-HR" sz="1400">
                          <a:solidFill>
                            <a:schemeClr val="tx1"/>
                          </a:solidFill>
                          <a:latin typeface="+mn-lt"/>
                        </a:rPr>
                        <a:t>s for </a:t>
                      </a:r>
                      <a:r>
                        <a:rPr lang="en-GB" sz="1400"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  <a:r>
                        <a:rPr lang="hr-HR" sz="1400" err="1">
                          <a:solidFill>
                            <a:schemeClr val="tx1"/>
                          </a:solidFill>
                          <a:latin typeface="+mn-lt"/>
                        </a:rPr>
                        <a:t>arc</a:t>
                      </a:r>
                      <a:r>
                        <a:rPr lang="en-GB" sz="1400">
                          <a:solidFill>
                            <a:schemeClr val="tx1"/>
                          </a:solidFill>
                          <a:latin typeface="+mn-lt"/>
                        </a:rPr>
                        <a:t>/</a:t>
                      </a:r>
                      <a:r>
                        <a:rPr lang="en-GB" sz="1400" err="1">
                          <a:solidFill>
                            <a:schemeClr val="tx1"/>
                          </a:solidFill>
                          <a:latin typeface="+mn-lt"/>
                        </a:rPr>
                        <a:t>muta</a:t>
                      </a:r>
                      <a:endParaRPr lang="en-GB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FF"/>
                          </a:solidFill>
                          <a:latin typeface="+mn-lt"/>
                        </a:rPr>
                        <a:t>Cobalt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latin typeface="+mn-lt"/>
                        </a:rPr>
                        <a:t>0.00002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+mn-lt"/>
                        </a:rPr>
                        <a:t>Should not contain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FF0000"/>
                          </a:solidFill>
                          <a:latin typeface="+mn-lt"/>
                        </a:rPr>
                        <a:t>0.0000</a:t>
                      </a:r>
                      <a:r>
                        <a:rPr lang="hr-HR" sz="160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  <a:endParaRPr lang="en-GB" sz="160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r>
                        <a:rPr lang="hr-HR" sz="1400">
                          <a:solidFill>
                            <a:schemeClr val="tx1"/>
                          </a:solidFill>
                          <a:latin typeface="+mn-lt"/>
                        </a:rPr>
                        <a:t>s for </a:t>
                      </a:r>
                      <a:r>
                        <a:rPr lang="en-GB" sz="1400"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  <a:r>
                        <a:rPr lang="hr-HR" sz="1400" err="1">
                          <a:solidFill>
                            <a:schemeClr val="tx1"/>
                          </a:solidFill>
                          <a:latin typeface="+mn-lt"/>
                        </a:rPr>
                        <a:t>arc</a:t>
                      </a:r>
                      <a:r>
                        <a:rPr lang="en-GB" sz="1400">
                          <a:solidFill>
                            <a:schemeClr val="tx1"/>
                          </a:solidFill>
                          <a:latin typeface="+mn-lt"/>
                        </a:rPr>
                        <a:t>/</a:t>
                      </a:r>
                      <a:r>
                        <a:rPr lang="en-GB" sz="1400" err="1">
                          <a:solidFill>
                            <a:schemeClr val="tx1"/>
                          </a:solidFill>
                          <a:latin typeface="+mn-lt"/>
                        </a:rPr>
                        <a:t>muta</a:t>
                      </a:r>
                      <a:endParaRPr lang="en-GB" sz="140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7591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FF"/>
                          </a:solidFill>
                          <a:latin typeface="+mn-lt"/>
                        </a:rPr>
                        <a:t>Mercury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latin typeface="+mn-lt"/>
                        </a:rPr>
                        <a:t>0.00002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+mn-lt"/>
                        </a:rPr>
                        <a:t>Should not contain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FF0000"/>
                          </a:solidFill>
                          <a:latin typeface="+mn-lt"/>
                        </a:rPr>
                        <a:t>0.0000</a:t>
                      </a:r>
                      <a:r>
                        <a:rPr lang="hr-HR" sz="160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  <a:endParaRPr lang="en-GB" sz="16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+mn-lt"/>
                        </a:rPr>
                        <a:t>as for Annex II CPR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06323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FF"/>
                          </a:solidFill>
                          <a:latin typeface="+mn-lt"/>
                        </a:rPr>
                        <a:t>Antimony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latin typeface="+mn-lt"/>
                        </a:rPr>
                        <a:t>0.0002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+mn-lt"/>
                        </a:rPr>
                        <a:t>Should not contain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FF0000"/>
                          </a:solidFill>
                          <a:latin typeface="+mn-lt"/>
                        </a:rPr>
                        <a:t>0.0000</a:t>
                      </a:r>
                      <a:r>
                        <a:rPr lang="hr-HR" sz="160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  <a:endParaRPr lang="en-GB" sz="16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+mn-lt"/>
                        </a:rPr>
                        <a:t>as for Annex II CPR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FF"/>
                          </a:solidFill>
                          <a:latin typeface="+mn-lt"/>
                        </a:rPr>
                        <a:t>Selenium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latin typeface="+mn-lt"/>
                        </a:rPr>
                        <a:t>0.0002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+mn-lt"/>
                        </a:rPr>
                        <a:t>Should not contain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+mn-lt"/>
                        </a:rPr>
                        <a:t>0.0002</a:t>
                      </a:r>
                      <a:endParaRPr lang="en-GB" sz="1600">
                        <a:solidFill>
                          <a:srgbClr val="FF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as in </a:t>
                      </a:r>
                      <a:r>
                        <a:rPr lang="en-GB" sz="1400" err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CoE</a:t>
                      </a:r>
                      <a:r>
                        <a:rPr lang="en-GB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err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ResAP</a:t>
                      </a:r>
                      <a:endParaRPr lang="en-GB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FF"/>
                          </a:solidFill>
                          <a:latin typeface="+mn-lt"/>
                        </a:rPr>
                        <a:t>Organic tin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(0.005 for tin)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+mn-lt"/>
                        </a:rPr>
                        <a:t>Should not contain</a:t>
                      </a:r>
                      <a:endParaRPr lang="en-GB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+mn-lt"/>
                        </a:rPr>
                        <a:t>0.0000</a:t>
                      </a:r>
                      <a:r>
                        <a:rPr lang="hr-HR" sz="160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  <a:endParaRPr lang="en-GB" sz="1600">
                        <a:solidFill>
                          <a:srgbClr val="FF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latin typeface="+mn-lt"/>
                        </a:rPr>
                        <a:t>s for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latin typeface="+mn-lt"/>
                        </a:rPr>
                        <a:t>arc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/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+mn-lt"/>
                        </a:rPr>
                        <a:t>muta</a:t>
                      </a:r>
                      <a:endParaRPr lang="en-GB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01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-1044624" y="6474400"/>
            <a:ext cx="1439862" cy="360362"/>
          </a:xfrm>
        </p:spPr>
        <p:txBody>
          <a:bodyPr/>
          <a:lstStyle/>
          <a:p>
            <a:fld id="{7B796C47-DF68-4277-A93B-5EBFC252729C}" type="slidenum">
              <a:rPr lang="en-GB" noProof="0" smtClean="0"/>
              <a:pPr/>
              <a:t>16</a:t>
            </a:fld>
            <a:endParaRPr lang="en-GB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44825"/>
            <a:ext cx="4608512" cy="674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2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28BA15-E533-4CFD-91CF-B2BA82C63FA9}"/>
              </a:ext>
            </a:extLst>
          </p:cNvPr>
          <p:cNvSpPr txBox="1">
            <a:spLocks/>
          </p:cNvSpPr>
          <p:nvPr/>
        </p:nvSpPr>
        <p:spPr bwMode="auto">
          <a:xfrm>
            <a:off x="620713" y="620688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fr-BE" kern="0" dirty="0"/>
              <a:t>Colorants</a:t>
            </a:r>
            <a:endParaRPr lang="en-GB" kern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AAC58F2-AB2C-4DA2-92A6-D4CBAC0E0A1D}"/>
              </a:ext>
            </a:extLst>
          </p:cNvPr>
          <p:cNvSpPr txBox="1">
            <a:spLocks/>
          </p:cNvSpPr>
          <p:nvPr/>
        </p:nvSpPr>
        <p:spPr bwMode="auto">
          <a:xfrm>
            <a:off x="539552" y="1556792"/>
            <a:ext cx="8463161" cy="373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fr-BE" sz="2400" b="0" kern="0" dirty="0" smtClean="0"/>
              <a:t>19 colorants </a:t>
            </a:r>
            <a:r>
              <a:rPr lang="fr-BE" sz="2400" b="0" kern="0" dirty="0" err="1"/>
              <a:t>banned</a:t>
            </a:r>
            <a:r>
              <a:rPr lang="fr-BE" sz="2400" b="0" kern="0" dirty="0"/>
              <a:t> for use in </a:t>
            </a:r>
            <a:r>
              <a:rPr lang="fr-BE" sz="2400" b="0" kern="0" dirty="0" err="1"/>
              <a:t>hair</a:t>
            </a:r>
            <a:r>
              <a:rPr lang="fr-BE" sz="2400" b="0" kern="0" dirty="0"/>
              <a:t> </a:t>
            </a:r>
            <a:r>
              <a:rPr lang="fr-BE" sz="2400" b="0" kern="0" dirty="0" err="1"/>
              <a:t>colours</a:t>
            </a:r>
            <a:r>
              <a:rPr lang="fr-BE" sz="2400" b="0" kern="0" dirty="0"/>
              <a:t> are </a:t>
            </a:r>
            <a:r>
              <a:rPr lang="fr-BE" sz="2400" b="0" kern="0" dirty="0" err="1" smtClean="0"/>
              <a:t>proposed</a:t>
            </a:r>
            <a:r>
              <a:rPr lang="fr-BE" sz="2400" b="0" kern="0" dirty="0" smtClean="0"/>
              <a:t> </a:t>
            </a:r>
            <a:r>
              <a:rPr lang="fr-BE" sz="2400" b="0" kern="0" dirty="0"/>
              <a:t>to </a:t>
            </a:r>
            <a:r>
              <a:rPr lang="fr-BE" sz="2400" b="0" kern="0" dirty="0" err="1"/>
              <a:t>be</a:t>
            </a:r>
            <a:r>
              <a:rPr lang="fr-BE" sz="2400" b="0" kern="0" dirty="0"/>
              <a:t> </a:t>
            </a:r>
            <a:r>
              <a:rPr lang="fr-BE" sz="2400" b="0" kern="0" dirty="0" err="1"/>
              <a:t>banned</a:t>
            </a:r>
            <a:r>
              <a:rPr lang="fr-BE" sz="2400" b="0" kern="0" dirty="0"/>
              <a:t> by </a:t>
            </a:r>
            <a:r>
              <a:rPr lang="fr-BE" sz="2400" b="0" kern="0" dirty="0" smtClean="0"/>
              <a:t>RAC and SEAC in </a:t>
            </a:r>
            <a:r>
              <a:rPr lang="fr-BE" sz="2400" b="0" kern="0" dirty="0" err="1" smtClean="0"/>
              <a:t>tattoos</a:t>
            </a:r>
            <a:r>
              <a:rPr lang="fr-BE" sz="2400" b="0" kern="0" dirty="0" smtClean="0"/>
              <a:t> inks.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BE" sz="2400" b="0" kern="0" dirty="0" err="1" smtClean="0"/>
              <a:t>Possibility</a:t>
            </a:r>
            <a:r>
              <a:rPr lang="fr-BE" sz="2400" b="0" kern="0" dirty="0" smtClean="0"/>
              <a:t> for a </a:t>
            </a:r>
            <a:r>
              <a:rPr lang="fr-BE" sz="2400" b="0" kern="0" dirty="0" err="1" smtClean="0"/>
              <a:t>transitional</a:t>
            </a:r>
            <a:r>
              <a:rPr lang="fr-BE" sz="2400" b="0" kern="0" dirty="0" smtClean="0"/>
              <a:t> </a:t>
            </a:r>
            <a:r>
              <a:rPr lang="fr-BE" sz="2400" b="0" kern="0" dirty="0" err="1" smtClean="0"/>
              <a:t>period</a:t>
            </a:r>
            <a:r>
              <a:rPr lang="fr-BE" sz="2400" b="0" kern="0" dirty="0" smtClean="0"/>
              <a:t> for 2 </a:t>
            </a:r>
            <a:r>
              <a:rPr lang="fr-BE" sz="2400" b="0" kern="0" dirty="0"/>
              <a:t>colorants Pigment Blue (PB 15:3) and Pigments Green 7 (PG7)</a:t>
            </a:r>
            <a:endParaRPr lang="en-GB" sz="2400" b="0" kern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32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60F9FDB-42B0-4C89-A22E-874D997349A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-1044624" y="6497638"/>
            <a:ext cx="1439862" cy="360362"/>
          </a:xfrm>
        </p:spPr>
        <p:txBody>
          <a:bodyPr/>
          <a:lstStyle/>
          <a:p>
            <a:fld id="{7B796C47-DF68-4277-A93B-5EBFC252729C}" type="slidenum">
              <a:rPr lang="en-GB" noProof="0" smtClean="0"/>
              <a:pPr/>
              <a:t>18</a:t>
            </a:fld>
            <a:endParaRPr lang="en-GB" noProof="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99DCFE2-EB62-4360-B96A-4AD308C3E09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7504" y="476672"/>
            <a:ext cx="7632848" cy="792088"/>
          </a:xfrm>
        </p:spPr>
        <p:txBody>
          <a:bodyPr>
            <a:noAutofit/>
          </a:bodyPr>
          <a:lstStyle/>
          <a:p>
            <a:r>
              <a:rPr lang="en-GB" sz="3000" b="1" i="0" dirty="0"/>
              <a:t>Additional conditions</a:t>
            </a:r>
            <a:endParaRPr lang="pl-PL" sz="3000" b="1" i="0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763F0C3-02A2-4408-8860-9A8A079B937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-108519" y="1988839"/>
            <a:ext cx="9252520" cy="331236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b="1" dirty="0"/>
              <a:t>Transitional period of one year</a:t>
            </a:r>
          </a:p>
          <a:p>
            <a:pPr lvl="1">
              <a:spcAft>
                <a:spcPts val="600"/>
              </a:spcAft>
            </a:pPr>
            <a:r>
              <a:rPr lang="en-US" sz="2400" b="0" dirty="0"/>
              <a:t>Will allow sufficient time for actors in the supply chain to meet the proposed requirements as well as it will accelerate a full implementation of this restriction </a:t>
            </a:r>
          </a:p>
          <a:p>
            <a:pPr lvl="1">
              <a:spcAft>
                <a:spcPts val="600"/>
              </a:spcAft>
            </a:pPr>
            <a:r>
              <a:rPr lang="en-US" sz="2400" b="0" dirty="0"/>
              <a:t>Assuming that production of non-compliant inks will stop immediately after adoption of this restriction, 12 months is sufficient for the industry to comply</a:t>
            </a:r>
          </a:p>
        </p:txBody>
      </p:sp>
    </p:spTree>
    <p:extLst>
      <p:ext uri="{BB962C8B-B14F-4D97-AF65-F5344CB8AC3E}">
        <p14:creationId xmlns:p14="http://schemas.microsoft.com/office/powerpoint/2010/main" val="274292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60F9FDB-42B0-4C89-A22E-874D997349A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-1044624" y="6502109"/>
            <a:ext cx="1439862" cy="360362"/>
          </a:xfrm>
        </p:spPr>
        <p:txBody>
          <a:bodyPr/>
          <a:lstStyle/>
          <a:p>
            <a:fld id="{7B796C47-DF68-4277-A93B-5EBFC252729C}" type="slidenum">
              <a:rPr lang="en-GB" noProof="0" smtClean="0"/>
              <a:pPr/>
              <a:t>19</a:t>
            </a:fld>
            <a:endParaRPr lang="en-GB" noProof="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99DCFE2-EB62-4360-B96A-4AD308C3E09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95238" y="332656"/>
            <a:ext cx="6769050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i="0" dirty="0"/>
              <a:t>Additional conditions</a:t>
            </a:r>
            <a:endParaRPr lang="pl-PL" sz="3000" b="1" i="0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763F0C3-02A2-4408-8860-9A8A079B937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1484312"/>
            <a:ext cx="9144001" cy="396091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b="1" i="0" dirty="0" err="1"/>
              <a:t>Colourants</a:t>
            </a:r>
            <a:r>
              <a:rPr lang="en-US" sz="2000" b="1" i="0" dirty="0"/>
              <a:t> in Annex IV of CPR </a:t>
            </a:r>
            <a:r>
              <a:rPr lang="en-US" sz="2000" i="0" dirty="0"/>
              <a:t>with conditions on their use</a:t>
            </a:r>
            <a:endParaRPr lang="hr-HR" sz="2000" i="0" dirty="0"/>
          </a:p>
          <a:p>
            <a:pPr>
              <a:spcAft>
                <a:spcPts val="600"/>
              </a:spcAft>
            </a:pPr>
            <a:r>
              <a:rPr lang="hr-HR" sz="2000" b="1" i="0" dirty="0" smtClean="0"/>
              <a:t>O</a:t>
            </a:r>
            <a:r>
              <a:rPr lang="en-US" sz="2000" b="1" i="0" dirty="0"/>
              <a:t>nus on tattoo artists/practitioners </a:t>
            </a:r>
            <a:r>
              <a:rPr lang="en-US" sz="2000" i="0" dirty="0"/>
              <a:t>to ensure that </a:t>
            </a:r>
            <a:r>
              <a:rPr lang="en-US" sz="2000" i="0" dirty="0" smtClean="0"/>
              <a:t>compliant </a:t>
            </a:r>
            <a:r>
              <a:rPr lang="en-US" sz="2000" i="0" dirty="0"/>
              <a:t>inks are </a:t>
            </a:r>
            <a:r>
              <a:rPr lang="en-US" sz="2000" i="0" dirty="0" smtClean="0"/>
              <a:t>used </a:t>
            </a:r>
            <a:r>
              <a:rPr lang="en-US" sz="2000" i="0" dirty="0"/>
              <a:t>for tattooing </a:t>
            </a:r>
            <a:r>
              <a:rPr lang="en-US" sz="2000" i="0" dirty="0" smtClean="0"/>
              <a:t>procedures </a:t>
            </a:r>
            <a:endParaRPr lang="en-US" sz="2000" i="0" dirty="0"/>
          </a:p>
          <a:p>
            <a:pPr>
              <a:spcAft>
                <a:spcPts val="600"/>
              </a:spcAft>
            </a:pPr>
            <a:r>
              <a:rPr lang="en-US" sz="2000" b="1" i="0" dirty="0" smtClean="0"/>
              <a:t>Onus </a:t>
            </a:r>
            <a:r>
              <a:rPr lang="en-US" sz="2000" b="1" i="0" dirty="0"/>
              <a:t>on who places </a:t>
            </a:r>
            <a:r>
              <a:rPr lang="en-US" sz="2000" b="1" i="0" dirty="0" smtClean="0"/>
              <a:t>tattoos inks on </a:t>
            </a:r>
            <a:r>
              <a:rPr lang="en-US" sz="2000" b="1" i="0" dirty="0"/>
              <a:t>the </a:t>
            </a:r>
            <a:r>
              <a:rPr lang="en-US" sz="2000" b="1" i="0" dirty="0" smtClean="0"/>
              <a:t>market </a:t>
            </a:r>
            <a:r>
              <a:rPr lang="en-US" sz="2000" i="0" dirty="0"/>
              <a:t>to provide specific labelling on the ink products produced and imported in EU</a:t>
            </a:r>
            <a:endParaRPr lang="en-US" sz="2000" b="1" i="0" dirty="0"/>
          </a:p>
          <a:p>
            <a:pPr>
              <a:spcAft>
                <a:spcPts val="1200"/>
              </a:spcAft>
            </a:pPr>
            <a:r>
              <a:rPr lang="hr-HR" sz="2000" i="0" dirty="0"/>
              <a:t>R</a:t>
            </a:r>
            <a:r>
              <a:rPr lang="en-US" sz="2000" i="0" dirty="0" err="1"/>
              <a:t>estriction</a:t>
            </a:r>
            <a:r>
              <a:rPr lang="en-US" sz="2000" i="0" dirty="0"/>
              <a:t> proposal provides clear </a:t>
            </a:r>
            <a:r>
              <a:rPr lang="en-US" sz="2000" b="1" i="0" dirty="0"/>
              <a:t>definitions of tattoo and PMU procedures</a:t>
            </a:r>
            <a:r>
              <a:rPr lang="en-US" sz="2000" i="0" dirty="0"/>
              <a:t>, which are a prerequisite for enforcement</a:t>
            </a:r>
          </a:p>
        </p:txBody>
      </p:sp>
    </p:spTree>
    <p:extLst>
      <p:ext uri="{BB962C8B-B14F-4D97-AF65-F5344CB8AC3E}">
        <p14:creationId xmlns:p14="http://schemas.microsoft.com/office/powerpoint/2010/main" val="26466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672"/>
            <a:ext cx="8229600" cy="936625"/>
          </a:xfrm>
        </p:spPr>
        <p:txBody>
          <a:bodyPr/>
          <a:lstStyle/>
          <a:p>
            <a:r>
              <a:rPr lang="en-GB" dirty="0" smtClean="0"/>
              <a:t>Tattoo inks: current situation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71EF-D82C-4091-841A-F0F3295263B4}" type="slidenum">
              <a:rPr lang="en-GB" smtClean="0"/>
              <a:t>2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028" y="1484784"/>
            <a:ext cx="8229600" cy="4248472"/>
          </a:xfrm>
        </p:spPr>
        <p:txBody>
          <a:bodyPr>
            <a:noAutofit/>
          </a:bodyPr>
          <a:lstStyle/>
          <a:p>
            <a:r>
              <a:rPr lang="en-GB" sz="1800" i="0" dirty="0"/>
              <a:t>Tattoo inks injected to create a tattoo or permanent make-up (PMU) – in the dermis or other parts of the body.</a:t>
            </a:r>
          </a:p>
          <a:p>
            <a:pPr marL="0" indent="0">
              <a:buNone/>
            </a:pPr>
            <a:endParaRPr lang="en-GB" sz="1800" i="0" dirty="0"/>
          </a:p>
          <a:p>
            <a:r>
              <a:rPr lang="en-GB" sz="1800" i="0" dirty="0"/>
              <a:t>12% of European citizens have tattoos</a:t>
            </a:r>
          </a:p>
          <a:p>
            <a:pPr lvl="1"/>
            <a:r>
              <a:rPr lang="en-GB" sz="1800" dirty="0"/>
              <a:t>prevalence in some age groups more than double</a:t>
            </a:r>
          </a:p>
          <a:p>
            <a:pPr marL="457200" lvl="1" indent="0">
              <a:buNone/>
            </a:pPr>
            <a:endParaRPr lang="en-GB" sz="1800" dirty="0"/>
          </a:p>
          <a:p>
            <a:r>
              <a:rPr lang="en-GB" sz="1800" i="0" dirty="0"/>
              <a:t>3-20% of the general population – PMU (or cosmetic tattoo</a:t>
            </a:r>
            <a:r>
              <a:rPr lang="en-GB" sz="1800" i="0" dirty="0" smtClean="0"/>
              <a:t>)</a:t>
            </a:r>
          </a:p>
          <a:p>
            <a:endParaRPr lang="en-GB" sz="1800" i="0" dirty="0"/>
          </a:p>
          <a:p>
            <a:pPr marL="0" indent="0">
              <a:buNone/>
            </a:pPr>
            <a:endParaRPr lang="en-GB" sz="1800" i="0" dirty="0"/>
          </a:p>
        </p:txBody>
      </p:sp>
    </p:spTree>
    <p:extLst>
      <p:ext uri="{BB962C8B-B14F-4D97-AF65-F5344CB8AC3E}">
        <p14:creationId xmlns:p14="http://schemas.microsoft.com/office/powerpoint/2010/main" val="152252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-1044624" y="6465164"/>
            <a:ext cx="1439862" cy="360362"/>
          </a:xfrm>
        </p:spPr>
        <p:txBody>
          <a:bodyPr/>
          <a:lstStyle/>
          <a:p>
            <a:fld id="{7B796C47-DF68-4277-A93B-5EBFC252729C}" type="slidenum">
              <a:rPr lang="en-GB" noProof="0" smtClean="0"/>
              <a:pPr/>
              <a:t>20</a:t>
            </a:fld>
            <a:endParaRPr lang="en-GB" noProof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4294967295"/>
          </p:nvPr>
        </p:nvSpPr>
        <p:spPr>
          <a:xfrm>
            <a:off x="395238" y="1628800"/>
            <a:ext cx="8209210" cy="3888432"/>
          </a:xfrm>
          <a:solidFill>
            <a:schemeClr val="bg1"/>
          </a:solidFill>
        </p:spPr>
        <p:txBody>
          <a:bodyPr/>
          <a:lstStyle/>
          <a:p>
            <a:pPr marL="320675" indent="-28575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i="0" dirty="0">
                <a:sym typeface="Wingdings" panose="05000000000000000000" pitchFamily="2" charset="2"/>
              </a:rPr>
              <a:t>H</a:t>
            </a:r>
            <a:r>
              <a:rPr lang="en-US" sz="1800" i="0" dirty="0" smtClean="0">
                <a:sym typeface="Wingdings" panose="05000000000000000000" pitchFamily="2" charset="2"/>
              </a:rPr>
              <a:t>ygienic </a:t>
            </a:r>
            <a:r>
              <a:rPr lang="en-US" sz="1800" i="0" dirty="0">
                <a:sym typeface="Wingdings" panose="05000000000000000000" pitchFamily="2" charset="2"/>
              </a:rPr>
              <a:t>requirements, registration, certification, training  not in the scope, but under national jurisdiction </a:t>
            </a:r>
            <a:endParaRPr lang="en-US" sz="1800" i="0" dirty="0" smtClean="0">
              <a:sym typeface="Wingdings" panose="05000000000000000000" pitchFamily="2" charset="2"/>
            </a:endParaRPr>
          </a:p>
          <a:p>
            <a:pPr marL="320675" indent="-28575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i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Obligatory </a:t>
            </a:r>
            <a:r>
              <a:rPr lang="en-US" sz="1800" i="0" dirty="0">
                <a:solidFill>
                  <a:srgbClr val="FF0000"/>
                </a:solidFill>
                <a:sym typeface="Wingdings" panose="05000000000000000000" pitchFamily="2" charset="2"/>
              </a:rPr>
              <a:t>informed consent</a:t>
            </a:r>
            <a:r>
              <a:rPr lang="en-US" sz="1800" i="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en-US" sz="1800" i="0" dirty="0">
                <a:sym typeface="Wingdings" panose="05000000000000000000" pitchFamily="2" charset="2"/>
              </a:rPr>
              <a:t> not in the scope, but could be introduced under national jurisdiction </a:t>
            </a:r>
            <a:endParaRPr lang="en-US" sz="1800" i="0" dirty="0" smtClean="0">
              <a:sym typeface="Wingdings" panose="05000000000000000000" pitchFamily="2" charset="2"/>
            </a:endParaRPr>
          </a:p>
          <a:p>
            <a:pPr marL="320675" indent="-28575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i="0" dirty="0" smtClean="0"/>
              <a:t>Under </a:t>
            </a:r>
            <a:r>
              <a:rPr lang="en-US" sz="1800" i="0" dirty="0"/>
              <a:t>national legislations based on </a:t>
            </a:r>
            <a:r>
              <a:rPr lang="en-US" sz="1800" i="0" dirty="0" err="1"/>
              <a:t>CoE</a:t>
            </a:r>
            <a:r>
              <a:rPr lang="en-US" sz="1800" i="0" dirty="0"/>
              <a:t> </a:t>
            </a:r>
            <a:r>
              <a:rPr lang="en-US" sz="1800" i="0" dirty="0" err="1"/>
              <a:t>ResAPs</a:t>
            </a:r>
            <a:r>
              <a:rPr lang="en-US" sz="1800" i="0" dirty="0"/>
              <a:t> </a:t>
            </a:r>
            <a:r>
              <a:rPr lang="en-US" sz="1800" i="0" dirty="0">
                <a:solidFill>
                  <a:srgbClr val="FF0000"/>
                </a:solidFill>
              </a:rPr>
              <a:t>systems are in place to monitor compliance </a:t>
            </a:r>
            <a:r>
              <a:rPr lang="en-US" sz="1800" i="0" dirty="0"/>
              <a:t>and to share information on enforcement actions on dangerous products (RAPEX)</a:t>
            </a:r>
          </a:p>
        </p:txBody>
      </p:sp>
      <p:sp>
        <p:nvSpPr>
          <p:cNvPr id="4" name="Symbol zastępczy tekstu 2">
            <a:extLst>
              <a:ext uri="{FF2B5EF4-FFF2-40B4-BE49-F238E27FC236}">
                <a16:creationId xmlns:a16="http://schemas.microsoft.com/office/drawing/2014/main" id="{A99DCFE2-EB62-4360-B96A-4AD308C3E098}"/>
              </a:ext>
            </a:extLst>
          </p:cNvPr>
          <p:cNvSpPr txBox="1">
            <a:spLocks/>
          </p:cNvSpPr>
          <p:nvPr/>
        </p:nvSpPr>
        <p:spPr bwMode="auto">
          <a:xfrm>
            <a:off x="395238" y="332656"/>
            <a:ext cx="676905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Tx/>
              <a:buNone/>
            </a:pPr>
            <a:r>
              <a:rPr lang="en-GB" sz="3000" b="1" i="0" kern="0" dirty="0" smtClean="0"/>
              <a:t>Other measures</a:t>
            </a:r>
            <a:endParaRPr lang="pl-PL" sz="3000" b="1" i="0" kern="0" dirty="0"/>
          </a:p>
        </p:txBody>
      </p:sp>
    </p:spTree>
    <p:extLst>
      <p:ext uri="{BB962C8B-B14F-4D97-AF65-F5344CB8AC3E}">
        <p14:creationId xmlns:p14="http://schemas.microsoft.com/office/powerpoint/2010/main" val="294880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-1008062" y="6517752"/>
            <a:ext cx="1439862" cy="360362"/>
          </a:xfrm>
        </p:spPr>
        <p:txBody>
          <a:bodyPr/>
          <a:lstStyle/>
          <a:p>
            <a:fld id="{7B796C47-DF68-4277-A93B-5EBFC252729C}" type="slidenum">
              <a:rPr lang="en-GB" noProof="0" smtClean="0"/>
              <a:pPr/>
              <a:t>21</a:t>
            </a:fld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188913"/>
            <a:ext cx="9108504" cy="863823"/>
          </a:xfrm>
          <a:solidFill>
            <a:schemeClr val="bg1"/>
          </a:solidFill>
        </p:spPr>
        <p:txBody>
          <a:bodyPr/>
          <a:lstStyle/>
          <a:p>
            <a:r>
              <a:rPr lang="en-GB" i="0" dirty="0" smtClean="0">
                <a:solidFill>
                  <a:srgbClr val="0000FF"/>
                </a:solidFill>
              </a:rPr>
              <a:t>Comments received from the public consultation</a:t>
            </a:r>
            <a:endParaRPr lang="en-GB" b="0" i="0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31800" y="764704"/>
            <a:ext cx="8316664" cy="573273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i="0" dirty="0">
                <a:solidFill>
                  <a:srgbClr val="0000FF"/>
                </a:solidFill>
              </a:rPr>
              <a:t>MSCA, NGOs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the issue of cumulative effects of hazardous substances in tattoo inks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endocrine disruptor properties relevant for the restriction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issues related to analytical methods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review clause and “positive list” recommended (also by </a:t>
            </a:r>
            <a:r>
              <a:rPr lang="en-GB" sz="1600" dirty="0" err="1"/>
              <a:t>Ind</a:t>
            </a:r>
            <a:r>
              <a:rPr lang="en-GB" sz="1600" dirty="0"/>
              <a:t> and individuals)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1600" dirty="0"/>
              <a:t>data on analysed tattoo inks provided…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1800" i="0" dirty="0">
                <a:solidFill>
                  <a:srgbClr val="0000FF"/>
                </a:solidFill>
              </a:rPr>
              <a:t>Industry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longer transition period required (up to 5 years)</a:t>
            </a:r>
            <a:r>
              <a:rPr lang="hr-HR" sz="1600" dirty="0"/>
              <a:t> </a:t>
            </a:r>
            <a:r>
              <a:rPr lang="hr-HR" sz="1600" dirty="0" err="1"/>
              <a:t>with</a:t>
            </a:r>
            <a:r>
              <a:rPr lang="hr-HR" sz="1600" dirty="0"/>
              <a:t> </a:t>
            </a:r>
            <a:r>
              <a:rPr lang="hr-HR" sz="1600" dirty="0" err="1"/>
              <a:t>justification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CLs for Cr(VI) and </a:t>
            </a:r>
            <a:r>
              <a:rPr lang="en-US" sz="1600" dirty="0" err="1"/>
              <a:t>Pb</a:t>
            </a:r>
            <a:r>
              <a:rPr lang="en-US" sz="1600" dirty="0"/>
              <a:t> in carbon black too low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/>
              <a:t>no enough data for evaluation </a:t>
            </a:r>
            <a:endParaRPr lang="en-US" sz="1600" dirty="0"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en-US" sz="1600" dirty="0"/>
              <a:t>restriction which does not regulate risks not related to chemicals will not be efficient enough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/>
              <a:t>support for a stand-alone regulation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concern that EU manufacturers will not be able to comply with the restriction - non-compliant products will be illegally present on the market…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800" i="0" dirty="0">
                <a:solidFill>
                  <a:srgbClr val="0000FF"/>
                </a:solidFill>
              </a:rPr>
              <a:t>Academic institution, individuals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600" dirty="0"/>
              <a:t>support for a stand-alone regulation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600" dirty="0"/>
              <a:t>concern about health risks of derogated pigments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600" dirty="0"/>
              <a:t>importance of training and licensing…</a:t>
            </a:r>
          </a:p>
          <a:p>
            <a:pPr>
              <a:spcAft>
                <a:spcPts val="300"/>
              </a:spcAft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02354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-1044624" y="6514376"/>
            <a:ext cx="1439862" cy="360362"/>
          </a:xfrm>
        </p:spPr>
        <p:txBody>
          <a:bodyPr/>
          <a:lstStyle/>
          <a:p>
            <a:fld id="{7B796C47-DF68-4277-A93B-5EBFC252729C}" type="slidenum">
              <a:rPr lang="en-GB" noProof="0" smtClean="0"/>
              <a:pPr/>
              <a:t>22</a:t>
            </a:fld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0" y="188913"/>
            <a:ext cx="2994025" cy="1871662"/>
          </a:xfrm>
          <a:solidFill>
            <a:schemeClr val="bg1"/>
          </a:solidFill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b="1" i="1" dirty="0"/>
              <a:t>Uncertainties</a:t>
            </a:r>
          </a:p>
          <a:p>
            <a:pPr marL="0" indent="0">
              <a:spcAft>
                <a:spcPts val="600"/>
              </a:spcAft>
              <a:buNone/>
            </a:pPr>
            <a:endParaRPr lang="en-US" sz="16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/>
              <a:t>Exposure, hazard and risk assessment for intradermal exposure inadequately explored</a:t>
            </a:r>
          </a:p>
          <a:p>
            <a:pPr marL="0" indent="0">
              <a:spcAft>
                <a:spcPts val="600"/>
              </a:spcAft>
              <a:buNone/>
            </a:pPr>
            <a:endParaRPr lang="en-US" sz="1600" dirty="0"/>
          </a:p>
          <a:p>
            <a:pPr marL="0" indent="0">
              <a:spcAft>
                <a:spcPts val="600"/>
              </a:spcAft>
              <a:buNone/>
            </a:pPr>
            <a:endParaRPr lang="en-US" sz="1600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887788" y="333375"/>
            <a:ext cx="5256212" cy="2374900"/>
          </a:xfrm>
          <a:solidFill>
            <a:schemeClr val="bg1"/>
          </a:solidFill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600">
                <a:solidFill>
                  <a:srgbClr val="0000FF"/>
                </a:solidFill>
              </a:rPr>
              <a:t>Intradermal route considered whenever possible (i.e. for skin irritants)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>
                <a:solidFill>
                  <a:srgbClr val="0000FF"/>
                </a:solidFill>
              </a:rPr>
              <a:t>Correction factor for oral absorption applied where relevant (Cu, Ba)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>
                <a:solidFill>
                  <a:srgbClr val="0000FF"/>
                </a:solidFill>
              </a:rPr>
              <a:t>Exposure scenario: realistic worst case (amount of tattoo ink injected) or worst case (complete bioavailability of injected tattoo inks for full-</a:t>
            </a:r>
            <a:r>
              <a:rPr lang="en-US" sz="1600" err="1">
                <a:solidFill>
                  <a:srgbClr val="0000FF"/>
                </a:solidFill>
              </a:rPr>
              <a:t>coloured</a:t>
            </a:r>
            <a:r>
              <a:rPr lang="en-US" sz="1600">
                <a:solidFill>
                  <a:srgbClr val="0000FF"/>
                </a:solidFill>
              </a:rPr>
              <a:t> full-body tattoo) </a:t>
            </a:r>
            <a:r>
              <a:rPr lang="en-US" sz="160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US" sz="1600">
                <a:solidFill>
                  <a:srgbClr val="0000FF"/>
                </a:solidFill>
              </a:rPr>
              <a:t> risk overestimation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946650" y="3360738"/>
            <a:ext cx="4197350" cy="1008062"/>
          </a:xfrm>
          <a:solidFill>
            <a:schemeClr val="bg1"/>
          </a:solidFill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>
                <a:solidFill>
                  <a:srgbClr val="0000FF"/>
                </a:solidFill>
              </a:rPr>
              <a:t>Available data insufficient to assess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>
                <a:solidFill>
                  <a:srgbClr val="0000FF"/>
                </a:solidFill>
              </a:rPr>
              <a:t>Restriction’s reviews important! 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5399088" y="4797425"/>
            <a:ext cx="3744912" cy="642938"/>
          </a:xfrm>
          <a:solidFill>
            <a:schemeClr val="bg1"/>
          </a:solidFill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600">
                <a:solidFill>
                  <a:srgbClr val="0000FF"/>
                </a:solidFill>
              </a:rPr>
              <a:t>EU-</a:t>
            </a:r>
            <a:r>
              <a:rPr lang="en-US" sz="1600" err="1">
                <a:solidFill>
                  <a:srgbClr val="0000FF"/>
                </a:solidFill>
              </a:rPr>
              <a:t>harmonised</a:t>
            </a:r>
            <a:r>
              <a:rPr lang="en-US" sz="1600">
                <a:solidFill>
                  <a:srgbClr val="0000FF"/>
                </a:solidFill>
              </a:rPr>
              <a:t> diagnostic codes for tattoo-related adverse effects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0" y="2708275"/>
            <a:ext cx="3930650" cy="2016125"/>
          </a:xfrm>
          <a:solidFill>
            <a:schemeClr val="bg1"/>
          </a:solidFill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600" dirty="0"/>
              <a:t>Unknown decomposition products of tattoo </a:t>
            </a:r>
            <a:r>
              <a:rPr lang="en-US" sz="1600" dirty="0" err="1"/>
              <a:t>colourants</a:t>
            </a:r>
            <a:r>
              <a:rPr lang="en-US" sz="1600" dirty="0"/>
              <a:t> in the skin </a:t>
            </a:r>
            <a:r>
              <a:rPr lang="en-US" sz="1600" dirty="0">
                <a:sym typeface="Wingdings" panose="05000000000000000000" pitchFamily="2" charset="2"/>
              </a:rPr>
              <a:t></a:t>
            </a:r>
            <a:r>
              <a:rPr lang="en-US" sz="1600" dirty="0"/>
              <a:t> skin metabolism, sun exposure, tattoo removal (e.g. laser)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/>
              <a:t>Pigments as nanoparticles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/>
              <a:t>Unknown alternatives, health risk inadequately explored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0" y="4914900"/>
            <a:ext cx="4146550" cy="1441450"/>
          </a:xfrm>
          <a:noFill/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600"/>
              <a:t>Uncertainties in epidemiological data </a:t>
            </a:r>
          </a:p>
          <a:p>
            <a:pPr marL="0" indent="0">
              <a:spcAft>
                <a:spcPts val="600"/>
              </a:spcAft>
              <a:buNone/>
            </a:pPr>
            <a:endParaRPr lang="en-US" sz="1600"/>
          </a:p>
          <a:p>
            <a:pPr marL="0" indent="0">
              <a:spcAft>
                <a:spcPts val="600"/>
              </a:spcAft>
              <a:buNone/>
            </a:pPr>
            <a:r>
              <a:rPr lang="en-US" sz="1600"/>
              <a:t>Non-existent or not </a:t>
            </a:r>
            <a:r>
              <a:rPr lang="en-US" sz="1600" err="1"/>
              <a:t>standardised</a:t>
            </a:r>
            <a:r>
              <a:rPr lang="en-US" sz="1600"/>
              <a:t> analytical methods 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5399088" y="5516563"/>
            <a:ext cx="3744912" cy="931862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1600">
                <a:solidFill>
                  <a:srgbClr val="0000FF"/>
                </a:solidFill>
              </a:rPr>
              <a:t>Practical CLs expected to promote development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>
                <a:solidFill>
                  <a:srgbClr val="0000FF"/>
                </a:solidFill>
              </a:rPr>
              <a:t>EU project on analytical methods</a:t>
            </a:r>
          </a:p>
        </p:txBody>
      </p:sp>
      <p:sp>
        <p:nvSpPr>
          <p:cNvPr id="3" name="Right Arrow 2"/>
          <p:cNvSpPr/>
          <p:nvPr/>
        </p:nvSpPr>
        <p:spPr>
          <a:xfrm>
            <a:off x="3275856" y="1340768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Brace 20"/>
          <p:cNvSpPr/>
          <p:nvPr/>
        </p:nvSpPr>
        <p:spPr>
          <a:xfrm>
            <a:off x="4233089" y="2789437"/>
            <a:ext cx="122887" cy="191685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>
            <a:off x="4220427" y="4958025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ight Arrow 23"/>
          <p:cNvSpPr/>
          <p:nvPr/>
        </p:nvSpPr>
        <p:spPr>
          <a:xfrm>
            <a:off x="4211960" y="5805264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4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-1044624" y="6474400"/>
            <a:ext cx="1439862" cy="360362"/>
          </a:xfrm>
        </p:spPr>
        <p:txBody>
          <a:bodyPr/>
          <a:lstStyle/>
          <a:p>
            <a:fld id="{7B796C47-DF68-4277-A93B-5EBFC252729C}" type="slidenum">
              <a:rPr lang="en-GB" noProof="0" smtClean="0"/>
              <a:pPr/>
              <a:t>23</a:t>
            </a:fld>
            <a:endParaRPr lang="en-GB" noProof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4294967295"/>
          </p:nvPr>
        </p:nvSpPr>
        <p:spPr>
          <a:xfrm>
            <a:off x="0" y="1484312"/>
            <a:ext cx="8676456" cy="3744887"/>
          </a:xfrm>
          <a:solidFill>
            <a:schemeClr val="bg1"/>
          </a:solidFill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800" b="1" dirty="0"/>
              <a:t>ECHA Committees </a:t>
            </a:r>
            <a:r>
              <a:rPr lang="en-US" sz="1800" dirty="0"/>
              <a:t>are of the opinion that these uncertainties do not present obstacles for implementation of the proposed restriction 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On the contrary, this restriction could be an important initiative for the scientific community to fill above stated knowledge gaps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/>
              <a:t>Although popularity of tattooing began to increase more than a decade ago, there is a significant lack of data on </a:t>
            </a:r>
            <a:r>
              <a:rPr lang="en-US" sz="1800" dirty="0" err="1"/>
              <a:t>toxicokinetics</a:t>
            </a:r>
            <a:r>
              <a:rPr lang="en-US" sz="1800" dirty="0"/>
              <a:t>, hazards and risks of </a:t>
            </a:r>
            <a:r>
              <a:rPr lang="en-US" sz="1800" dirty="0" err="1"/>
              <a:t>intradermally</a:t>
            </a:r>
            <a:r>
              <a:rPr lang="en-US" sz="1800" dirty="0"/>
              <a:t> injected chemicals! </a:t>
            </a:r>
          </a:p>
        </p:txBody>
      </p:sp>
    </p:spTree>
    <p:extLst>
      <p:ext uri="{BB962C8B-B14F-4D97-AF65-F5344CB8AC3E}">
        <p14:creationId xmlns:p14="http://schemas.microsoft.com/office/powerpoint/2010/main" val="38016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0AB50E-4011-4374-85DB-F4F33E325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36625"/>
          </a:xfrm>
        </p:spPr>
        <p:txBody>
          <a:bodyPr/>
          <a:lstStyle/>
          <a:p>
            <a:r>
              <a:rPr lang="it-IT" smtClean="0"/>
              <a:t>Timeline of the full procedure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6EBEC1-8E3A-4963-B0DB-D765FDDFF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84784"/>
            <a:ext cx="8240713" cy="4824536"/>
          </a:xfrm>
        </p:spPr>
        <p:txBody>
          <a:bodyPr/>
          <a:lstStyle/>
          <a:p>
            <a:r>
              <a:rPr lang="it-IT" sz="2000" i="0" dirty="0" smtClean="0"/>
              <a:t>RAC opinion </a:t>
            </a:r>
            <a:r>
              <a:rPr lang="it-IT" sz="2000" i="0" dirty="0" err="1" smtClean="0"/>
              <a:t>adopted</a:t>
            </a:r>
            <a:r>
              <a:rPr lang="it-IT" sz="2000" i="0" dirty="0" smtClean="0"/>
              <a:t> 20 </a:t>
            </a:r>
            <a:r>
              <a:rPr lang="it-IT" sz="2000" i="0" dirty="0" err="1" smtClean="0"/>
              <a:t>November</a:t>
            </a:r>
            <a:r>
              <a:rPr lang="it-IT" sz="2000" i="0" dirty="0" smtClean="0"/>
              <a:t> 2018</a:t>
            </a:r>
          </a:p>
          <a:p>
            <a:r>
              <a:rPr lang="it-IT" sz="2000" i="0" dirty="0" smtClean="0"/>
              <a:t>SEAC opinion </a:t>
            </a:r>
            <a:r>
              <a:rPr lang="it-IT" sz="2000" i="0" dirty="0" err="1" smtClean="0"/>
              <a:t>adopted</a:t>
            </a:r>
            <a:r>
              <a:rPr lang="it-IT" sz="2000" i="0" dirty="0" smtClean="0"/>
              <a:t> on 14 March 2019</a:t>
            </a:r>
          </a:p>
          <a:p>
            <a:r>
              <a:rPr lang="it-IT" sz="2000" i="0" dirty="0" err="1" smtClean="0"/>
              <a:t>Trasmission</a:t>
            </a:r>
            <a:r>
              <a:rPr lang="it-IT" sz="2000" i="0" dirty="0" smtClean="0"/>
              <a:t> of the </a:t>
            </a:r>
            <a:r>
              <a:rPr lang="it-IT" sz="2000" i="0" dirty="0" err="1" smtClean="0"/>
              <a:t>two</a:t>
            </a:r>
            <a:r>
              <a:rPr lang="it-IT" sz="2000" i="0" dirty="0" smtClean="0"/>
              <a:t> </a:t>
            </a:r>
            <a:r>
              <a:rPr lang="it-IT" sz="2000" i="0" dirty="0" err="1" smtClean="0"/>
              <a:t>opinions</a:t>
            </a:r>
            <a:r>
              <a:rPr lang="it-IT" sz="2000" i="0" dirty="0" smtClean="0"/>
              <a:t> to the EU </a:t>
            </a:r>
            <a:r>
              <a:rPr lang="it-IT" sz="2000" i="0" dirty="0" err="1" smtClean="0"/>
              <a:t>Commission</a:t>
            </a:r>
            <a:r>
              <a:rPr lang="it-IT" sz="2000" i="0" dirty="0" smtClean="0"/>
              <a:t> by </a:t>
            </a:r>
            <a:r>
              <a:rPr lang="it-IT" sz="2000" i="0" dirty="0" err="1" smtClean="0"/>
              <a:t>mid</a:t>
            </a:r>
            <a:r>
              <a:rPr lang="it-IT" sz="2000" i="0" dirty="0" smtClean="0"/>
              <a:t> of April</a:t>
            </a:r>
          </a:p>
          <a:p>
            <a:r>
              <a:rPr lang="it-IT" sz="2000" i="0" dirty="0" smtClean="0"/>
              <a:t>EU </a:t>
            </a:r>
            <a:r>
              <a:rPr lang="it-IT" sz="2000" i="0" dirty="0" err="1" smtClean="0"/>
              <a:t>Commission</a:t>
            </a:r>
            <a:r>
              <a:rPr lang="it-IT" sz="2000" i="0" dirty="0" smtClean="0"/>
              <a:t> </a:t>
            </a:r>
            <a:r>
              <a:rPr lang="it-IT" sz="2000" i="0" dirty="0" err="1" smtClean="0"/>
              <a:t>has</a:t>
            </a:r>
            <a:r>
              <a:rPr lang="it-IT" sz="2000" i="0" dirty="0" smtClean="0"/>
              <a:t> 3 </a:t>
            </a:r>
            <a:r>
              <a:rPr lang="it-IT" sz="2000" i="0" dirty="0" err="1" smtClean="0"/>
              <a:t>months</a:t>
            </a:r>
            <a:r>
              <a:rPr lang="it-IT" sz="2000" i="0" dirty="0" smtClean="0"/>
              <a:t> to preparare the </a:t>
            </a:r>
            <a:r>
              <a:rPr lang="it-IT" sz="2000" i="0" dirty="0" err="1" smtClean="0"/>
              <a:t>Regulation</a:t>
            </a:r>
            <a:r>
              <a:rPr lang="it-IT" sz="2000" i="0" dirty="0" smtClean="0"/>
              <a:t> to </a:t>
            </a:r>
            <a:r>
              <a:rPr lang="it-IT" sz="2000" i="0" dirty="0" err="1" smtClean="0"/>
              <a:t>amend</a:t>
            </a:r>
            <a:r>
              <a:rPr lang="it-IT" sz="2000" i="0" dirty="0" smtClean="0"/>
              <a:t> </a:t>
            </a:r>
            <a:r>
              <a:rPr lang="it-IT" sz="2000" i="0" dirty="0" err="1" smtClean="0"/>
              <a:t>Annex</a:t>
            </a:r>
            <a:r>
              <a:rPr lang="it-IT" sz="2000" i="0" dirty="0" smtClean="0"/>
              <a:t> XVII to REACH</a:t>
            </a:r>
          </a:p>
          <a:p>
            <a:r>
              <a:rPr lang="it-IT" sz="2000" i="0" dirty="0" smtClean="0"/>
              <a:t>The </a:t>
            </a:r>
            <a:r>
              <a:rPr lang="it-IT" sz="2000" i="0" dirty="0" err="1" smtClean="0"/>
              <a:t>Regulation</a:t>
            </a:r>
            <a:r>
              <a:rPr lang="it-IT" sz="2000" i="0" dirty="0" smtClean="0"/>
              <a:t> </a:t>
            </a:r>
            <a:r>
              <a:rPr lang="it-IT" sz="2000" i="0" dirty="0" err="1" smtClean="0"/>
              <a:t>will</a:t>
            </a:r>
            <a:r>
              <a:rPr lang="it-IT" sz="2000" i="0" dirty="0" smtClean="0"/>
              <a:t> be </a:t>
            </a:r>
            <a:r>
              <a:rPr lang="it-IT" sz="2000" i="0" dirty="0" err="1" smtClean="0"/>
              <a:t>voted</a:t>
            </a:r>
            <a:r>
              <a:rPr lang="it-IT" sz="2000" i="0" dirty="0" smtClean="0"/>
              <a:t> by Member States with the </a:t>
            </a:r>
            <a:r>
              <a:rPr lang="it-IT" sz="2000" i="0" dirty="0" err="1" smtClean="0"/>
              <a:t>scrutiny</a:t>
            </a:r>
            <a:r>
              <a:rPr lang="it-IT" sz="2000" i="0" dirty="0" smtClean="0"/>
              <a:t> of the EU </a:t>
            </a:r>
            <a:r>
              <a:rPr lang="it-IT" sz="2000" i="0" dirty="0" err="1" smtClean="0"/>
              <a:t>Parliament</a:t>
            </a:r>
            <a:r>
              <a:rPr lang="it-IT" sz="2000" i="0" dirty="0" smtClean="0"/>
              <a:t> and the </a:t>
            </a:r>
            <a:r>
              <a:rPr lang="it-IT" sz="2000" i="0" dirty="0" err="1" smtClean="0"/>
              <a:t>Council</a:t>
            </a:r>
            <a:r>
              <a:rPr lang="it-IT" sz="2000" i="0" dirty="0" smtClean="0"/>
              <a:t> (3 </a:t>
            </a:r>
            <a:r>
              <a:rPr lang="it-IT" sz="2000" i="0" dirty="0" err="1" smtClean="0"/>
              <a:t>months</a:t>
            </a:r>
            <a:r>
              <a:rPr lang="it-IT" sz="2000" i="0" dirty="0" smtClean="0"/>
              <a:t>)</a:t>
            </a:r>
          </a:p>
          <a:p>
            <a:r>
              <a:rPr lang="it-IT" sz="2000" i="0" dirty="0" err="1" smtClean="0"/>
              <a:t>After</a:t>
            </a:r>
            <a:r>
              <a:rPr lang="it-IT" sz="2000" i="0" dirty="0" smtClean="0"/>
              <a:t> the 3 </a:t>
            </a:r>
            <a:r>
              <a:rPr lang="it-IT" sz="2000" i="0" dirty="0" err="1" smtClean="0"/>
              <a:t>months</a:t>
            </a:r>
            <a:r>
              <a:rPr lang="it-IT" sz="2000" i="0" dirty="0" smtClean="0"/>
              <a:t>, the </a:t>
            </a:r>
            <a:r>
              <a:rPr lang="it-IT" sz="2000" i="0" dirty="0" err="1" smtClean="0"/>
              <a:t>Regulation</a:t>
            </a:r>
            <a:r>
              <a:rPr lang="it-IT" sz="2000" i="0" dirty="0" smtClean="0"/>
              <a:t> </a:t>
            </a:r>
            <a:r>
              <a:rPr lang="it-IT" sz="2000" i="0" dirty="0" err="1" smtClean="0"/>
              <a:t>will</a:t>
            </a:r>
            <a:r>
              <a:rPr lang="it-IT" sz="2000" i="0" dirty="0" smtClean="0"/>
              <a:t> be </a:t>
            </a:r>
            <a:r>
              <a:rPr lang="it-IT" sz="2000" i="0" dirty="0" err="1" smtClean="0"/>
              <a:t>published</a:t>
            </a:r>
            <a:r>
              <a:rPr lang="it-IT" sz="2000" i="0" dirty="0" smtClean="0"/>
              <a:t> in the OJ and </a:t>
            </a:r>
            <a:r>
              <a:rPr lang="it-IT" sz="2000" i="0" dirty="0" err="1" smtClean="0"/>
              <a:t>will</a:t>
            </a:r>
            <a:r>
              <a:rPr lang="it-IT" sz="2000" i="0" dirty="0" smtClean="0"/>
              <a:t> </a:t>
            </a:r>
            <a:r>
              <a:rPr lang="it-IT" sz="2000" i="0" dirty="0" err="1" smtClean="0"/>
              <a:t>enter</a:t>
            </a:r>
            <a:r>
              <a:rPr lang="it-IT" sz="2000" i="0" dirty="0" smtClean="0"/>
              <a:t> </a:t>
            </a:r>
            <a:r>
              <a:rPr lang="it-IT" sz="2000" i="0" dirty="0" err="1" smtClean="0"/>
              <a:t>into</a:t>
            </a:r>
            <a:r>
              <a:rPr lang="it-IT" sz="2000" i="0" dirty="0" smtClean="0"/>
              <a:t> </a:t>
            </a:r>
            <a:r>
              <a:rPr lang="it-IT" sz="2000" i="0" dirty="0" err="1" smtClean="0"/>
              <a:t>effect</a:t>
            </a:r>
            <a:r>
              <a:rPr lang="it-IT" sz="2000" i="0" dirty="0" smtClean="0"/>
              <a:t> </a:t>
            </a:r>
            <a:r>
              <a:rPr lang="it-IT" sz="2000" i="0" dirty="0" err="1" smtClean="0"/>
              <a:t>after</a:t>
            </a:r>
            <a:r>
              <a:rPr lang="it-IT" sz="2000" i="0" dirty="0" smtClean="0"/>
              <a:t> 12 </a:t>
            </a:r>
            <a:r>
              <a:rPr lang="it-IT" sz="2000" i="0" dirty="0" err="1" smtClean="0"/>
              <a:t>months</a:t>
            </a:r>
            <a:endParaRPr lang="it-IT" sz="2000" i="0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26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THANK YOU !!!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3284984"/>
            <a:ext cx="8496944" cy="136815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636912"/>
            <a:ext cx="8446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dirty="0">
                <a:solidFill>
                  <a:srgbClr val="0F5494"/>
                </a:solidFill>
              </a:rPr>
              <a:t>https://echa.europa.eu/previous-consultations-on-restriction-proposals</a:t>
            </a:r>
            <a:endParaRPr lang="en-GB" sz="1800" b="0" dirty="0" smtClean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Tattoo inks comprised of colorants and auxiliary ingredients:</a:t>
            </a:r>
          </a:p>
          <a:p>
            <a:pPr lvl="1"/>
            <a:r>
              <a:rPr lang="en-GB" sz="1800" dirty="0"/>
              <a:t>Colorants not developed for the purpose of injecting in the skin</a:t>
            </a:r>
          </a:p>
          <a:p>
            <a:r>
              <a:rPr lang="en-GB" sz="1800" dirty="0"/>
              <a:t>Studies have reported:</a:t>
            </a:r>
          </a:p>
          <a:p>
            <a:pPr lvl="1"/>
            <a:r>
              <a:rPr lang="en-GB" sz="1800" dirty="0"/>
              <a:t>Large number of mild cutaneous complaints related to tattoos </a:t>
            </a:r>
          </a:p>
          <a:p>
            <a:pPr lvl="1"/>
            <a:r>
              <a:rPr lang="en-GB" sz="1800" dirty="0"/>
              <a:t>Small number of persistent cutaneous complications requiring medical treatment (including removal)</a:t>
            </a:r>
          </a:p>
          <a:p>
            <a:pPr lvl="1"/>
            <a:r>
              <a:rPr lang="en-GB" sz="1800" dirty="0"/>
              <a:t>Small number of systemic reactions</a:t>
            </a:r>
          </a:p>
          <a:p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8313" y="476672"/>
            <a:ext cx="8229600" cy="936625"/>
          </a:xfrm>
        </p:spPr>
        <p:txBody>
          <a:bodyPr/>
          <a:lstStyle/>
          <a:p>
            <a:r>
              <a:rPr lang="en-GB" dirty="0" smtClean="0"/>
              <a:t>Tattoo inks and studies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90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8680"/>
            <a:ext cx="8229600" cy="936625"/>
          </a:xfrm>
        </p:spPr>
        <p:txBody>
          <a:bodyPr/>
          <a:lstStyle/>
          <a:p>
            <a:r>
              <a:rPr lang="en-GB" dirty="0" smtClean="0"/>
              <a:t>Tattoo inks – legal gap?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71EF-D82C-4091-841A-F0F3295263B4}" type="slidenum">
              <a:rPr lang="en-GB" smtClean="0"/>
              <a:t>4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633788"/>
          </a:xfrm>
        </p:spPr>
        <p:txBody>
          <a:bodyPr>
            <a:noAutofit/>
          </a:bodyPr>
          <a:lstStyle/>
          <a:p>
            <a:r>
              <a:rPr lang="en-GB" sz="1800" i="0" dirty="0"/>
              <a:t>7 EU and 2 EEA Member States have national legislation based on Council of Europe resolution (</a:t>
            </a:r>
            <a:r>
              <a:rPr lang="en-GB" sz="1800" i="0" dirty="0" err="1"/>
              <a:t>ResAP</a:t>
            </a:r>
            <a:r>
              <a:rPr lang="en-GB" sz="1800" i="0" dirty="0"/>
              <a:t>(2003)2 or </a:t>
            </a:r>
            <a:r>
              <a:rPr lang="en-GB" sz="1800" i="0" dirty="0" err="1"/>
              <a:t>ResAP</a:t>
            </a:r>
            <a:r>
              <a:rPr lang="en-GB" sz="1800" i="0" dirty="0"/>
              <a:t>(2008)1) </a:t>
            </a:r>
            <a:endParaRPr lang="en-GB" sz="1800" i="0" dirty="0" smtClean="0"/>
          </a:p>
          <a:p>
            <a:r>
              <a:rPr lang="fr-BE" sz="1800" i="0" dirty="0" smtClean="0"/>
              <a:t>Not </a:t>
            </a:r>
            <a:r>
              <a:rPr lang="fr-BE" sz="1800" i="0" dirty="0" err="1" smtClean="0"/>
              <a:t>covered</a:t>
            </a:r>
            <a:r>
              <a:rPr lang="fr-BE" sz="1800" i="0" dirty="0" smtClean="0"/>
              <a:t> by </a:t>
            </a:r>
            <a:r>
              <a:rPr lang="fr-BE" sz="1800" i="0" dirty="0" err="1" smtClean="0"/>
              <a:t>Cosmetics</a:t>
            </a:r>
            <a:r>
              <a:rPr lang="fr-BE" sz="1800" i="0" dirty="0" smtClean="0"/>
              <a:t> </a:t>
            </a:r>
            <a:r>
              <a:rPr lang="fr-BE" sz="1800" i="0" dirty="0" err="1" smtClean="0"/>
              <a:t>Regulation</a:t>
            </a:r>
            <a:endParaRPr lang="fr-BE" sz="1800" i="0" dirty="0" smtClean="0"/>
          </a:p>
          <a:p>
            <a:r>
              <a:rPr lang="fr-BE" sz="1800" i="0" dirty="0" smtClean="0"/>
              <a:t>Not </a:t>
            </a:r>
            <a:r>
              <a:rPr lang="fr-BE" sz="1800" i="0" dirty="0" err="1" smtClean="0"/>
              <a:t>covered</a:t>
            </a:r>
            <a:r>
              <a:rPr lang="fr-BE" sz="1800" i="0" dirty="0" smtClean="0"/>
              <a:t> by </a:t>
            </a:r>
            <a:r>
              <a:rPr lang="fr-BE" sz="1800" i="0" dirty="0" smtClean="0"/>
              <a:t>Pharmaceuticals </a:t>
            </a:r>
            <a:r>
              <a:rPr lang="fr-BE" sz="1800" i="0" dirty="0" err="1" smtClean="0"/>
              <a:t>Regulation</a:t>
            </a:r>
            <a:endParaRPr lang="en-GB" sz="1800" i="0" dirty="0"/>
          </a:p>
          <a:p>
            <a:r>
              <a:rPr lang="en-GB" sz="1800" i="0" dirty="0" smtClean="0"/>
              <a:t>Tattoo </a:t>
            </a:r>
            <a:r>
              <a:rPr lang="en-GB" sz="1800" i="0" dirty="0"/>
              <a:t>inks are generally covered  by the General Product Safety Directive in the EU</a:t>
            </a:r>
          </a:p>
          <a:p>
            <a:pPr lvl="1"/>
            <a:r>
              <a:rPr lang="en-GB" sz="1800" dirty="0"/>
              <a:t>Number of RAPEX </a:t>
            </a:r>
            <a:r>
              <a:rPr lang="en-GB" sz="1800" dirty="0" smtClean="0"/>
              <a:t>notifications increasing</a:t>
            </a:r>
          </a:p>
          <a:p>
            <a:pPr lvl="1"/>
            <a:r>
              <a:rPr lang="fr-BE" sz="1800" dirty="0" err="1" smtClean="0"/>
              <a:t>Some</a:t>
            </a:r>
            <a:r>
              <a:rPr lang="fr-BE" sz="1800" dirty="0" smtClean="0"/>
              <a:t> </a:t>
            </a:r>
            <a:r>
              <a:rPr lang="fr-BE" sz="1800" dirty="0" err="1" smtClean="0"/>
              <a:t>tattoo</a:t>
            </a:r>
            <a:r>
              <a:rPr lang="fr-BE" sz="1800" dirty="0" smtClean="0"/>
              <a:t> </a:t>
            </a:r>
            <a:r>
              <a:rPr lang="fr-BE" sz="1800" dirty="0" err="1" smtClean="0"/>
              <a:t>inks</a:t>
            </a:r>
            <a:r>
              <a:rPr lang="fr-BE" sz="1800" dirty="0" smtClean="0"/>
              <a:t> </a:t>
            </a:r>
            <a:r>
              <a:rPr lang="fr-BE" sz="1800" dirty="0" err="1" smtClean="0"/>
              <a:t>contain</a:t>
            </a:r>
            <a:r>
              <a:rPr lang="fr-BE" sz="1800" dirty="0" smtClean="0"/>
              <a:t> substances </a:t>
            </a:r>
            <a:r>
              <a:rPr lang="fr-BE" sz="1800" dirty="0" err="1" smtClean="0"/>
              <a:t>that</a:t>
            </a:r>
            <a:r>
              <a:rPr lang="fr-BE" sz="1800" dirty="0" smtClean="0"/>
              <a:t> are </a:t>
            </a:r>
            <a:r>
              <a:rPr lang="fr-BE" sz="1800" dirty="0" err="1" smtClean="0"/>
              <a:t>banned</a:t>
            </a:r>
            <a:r>
              <a:rPr lang="fr-BE" sz="1800" dirty="0" smtClean="0"/>
              <a:t> in </a:t>
            </a:r>
            <a:r>
              <a:rPr lang="fr-BE" sz="1800" dirty="0" err="1" smtClean="0"/>
              <a:t>hair</a:t>
            </a:r>
            <a:r>
              <a:rPr lang="fr-BE" sz="1800" dirty="0" smtClean="0"/>
              <a:t> </a:t>
            </a:r>
            <a:r>
              <a:rPr lang="fr-BE" sz="1800" dirty="0" err="1" smtClean="0"/>
              <a:t>dye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83132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8680"/>
            <a:ext cx="8229600" cy="936625"/>
          </a:xfrm>
        </p:spPr>
        <p:txBody>
          <a:bodyPr/>
          <a:lstStyle/>
          <a:p>
            <a:r>
              <a:rPr lang="fr-BE" dirty="0" err="1" smtClean="0"/>
              <a:t>Tattoo</a:t>
            </a:r>
            <a:r>
              <a:rPr lang="fr-BE" dirty="0" smtClean="0"/>
              <a:t> </a:t>
            </a:r>
            <a:r>
              <a:rPr lang="fr-BE" dirty="0" err="1" smtClean="0"/>
              <a:t>ink’s</a:t>
            </a:r>
            <a:r>
              <a:rPr lang="fr-BE" dirty="0" smtClean="0"/>
              <a:t> passage in the body (1)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71EF-D82C-4091-841A-F0F3295263B4}" type="slidenum">
              <a:rPr lang="en-GB" smtClean="0"/>
              <a:t>5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92488"/>
          </a:xfrm>
        </p:spPr>
        <p:txBody>
          <a:bodyPr>
            <a:noAutofit/>
          </a:bodyPr>
          <a:lstStyle/>
          <a:p>
            <a:r>
              <a:rPr lang="en-US" sz="2000" dirty="0"/>
              <a:t>Not all pigment remains in the dermis indefinitely:</a:t>
            </a:r>
          </a:p>
          <a:p>
            <a:pPr lvl="1"/>
            <a:r>
              <a:rPr lang="en-US" dirty="0"/>
              <a:t>The pigment, initially rapidly, decreases over time; only 1-13% remaining in the skin after several years (Lehner, et al., 2011) </a:t>
            </a:r>
          </a:p>
          <a:p>
            <a:pPr lvl="1"/>
            <a:r>
              <a:rPr lang="en-US" dirty="0"/>
              <a:t>The reduction of the pigment in the dermis is due to three main mechanisms: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bleeding during or directly after tattooing;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transport away from the skin via the lymphatic or blood vessel systems;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decomposition due to repeated exposure to solar radiation or other processes that reduces the size of the particles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9322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8680"/>
            <a:ext cx="8229600" cy="936625"/>
          </a:xfrm>
        </p:spPr>
        <p:txBody>
          <a:bodyPr/>
          <a:lstStyle/>
          <a:p>
            <a:r>
              <a:rPr lang="en-GB" dirty="0" smtClean="0"/>
              <a:t>Tattoo ink’s passage in the body (2)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71EF-D82C-4091-841A-F0F3295263B4}" type="slidenum">
              <a:rPr lang="en-GB" smtClean="0"/>
              <a:t>6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633788"/>
          </a:xfrm>
        </p:spPr>
        <p:txBody>
          <a:bodyPr>
            <a:normAutofit/>
          </a:bodyPr>
          <a:lstStyle/>
          <a:p>
            <a:r>
              <a:rPr lang="en-GB" i="0" dirty="0"/>
              <a:t>Transportation of tattoo pigment particles to regional lymph nodes is well documented in animal and human studies</a:t>
            </a:r>
          </a:p>
          <a:p>
            <a:r>
              <a:rPr lang="en-GB" i="0" dirty="0"/>
              <a:t>The translocation of tattoo pigment particles to the liver is shown in animal studies</a:t>
            </a:r>
          </a:p>
          <a:p>
            <a:r>
              <a:rPr lang="en-GB" i="0" dirty="0"/>
              <a:t>The migration of nanoparticles in other organs is documented in studies</a:t>
            </a:r>
          </a:p>
          <a:p>
            <a:r>
              <a:rPr lang="en-US" i="0" dirty="0"/>
              <a:t>Soluble ingredients are likely to be </a:t>
            </a:r>
            <a:r>
              <a:rPr lang="en-US" i="0" dirty="0" err="1"/>
              <a:t>metabolised</a:t>
            </a:r>
            <a:r>
              <a:rPr lang="en-US" i="0" dirty="0"/>
              <a:t> and excreted from the body within weeks</a:t>
            </a: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4588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2327D5-D9AD-4692-9C58-64AE8DB68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620688"/>
            <a:ext cx="8229600" cy="936625"/>
          </a:xfrm>
        </p:spPr>
        <p:txBody>
          <a:bodyPr/>
          <a:lstStyle/>
          <a:p>
            <a:r>
              <a:rPr lang="it-IT" dirty="0"/>
              <a:t>EU Commission action and REACH </a:t>
            </a:r>
            <a:r>
              <a:rPr lang="it-IT" dirty="0" smtClean="0"/>
              <a:t>(</a:t>
            </a:r>
            <a:r>
              <a:rPr lang="it-IT" dirty="0" err="1" smtClean="0"/>
              <a:t>Chemicals</a:t>
            </a:r>
            <a:r>
              <a:rPr lang="it-IT" dirty="0" smtClean="0"/>
              <a:t> </a:t>
            </a:r>
            <a:r>
              <a:rPr lang="it-IT" dirty="0" err="1" smtClean="0"/>
              <a:t>Regulation</a:t>
            </a:r>
            <a:r>
              <a:rPr lang="it-IT" dirty="0" smtClean="0"/>
              <a:t>) procedure (1)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BAE871-33D0-47D0-ABD8-D2AB39E17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752528"/>
          </a:xfrm>
        </p:spPr>
        <p:txBody>
          <a:bodyPr/>
          <a:lstStyle/>
          <a:p>
            <a:r>
              <a:rPr lang="it-IT" i="0" dirty="0" smtClean="0"/>
              <a:t>Tattoo </a:t>
            </a:r>
            <a:r>
              <a:rPr lang="it-IT" i="0" dirty="0" err="1" smtClean="0"/>
              <a:t>ink</a:t>
            </a:r>
            <a:r>
              <a:rPr lang="it-IT" i="0" dirty="0" smtClean="0"/>
              <a:t>: </a:t>
            </a:r>
            <a:r>
              <a:rPr lang="it-IT" i="0" dirty="0" err="1" smtClean="0"/>
              <a:t>problem</a:t>
            </a:r>
            <a:r>
              <a:rPr lang="it-IT" i="0" dirty="0" smtClean="0"/>
              <a:t> </a:t>
            </a:r>
            <a:r>
              <a:rPr lang="it-IT" i="0" dirty="0" err="1" smtClean="0"/>
              <a:t>identified</a:t>
            </a:r>
            <a:r>
              <a:rPr lang="it-IT" i="0" dirty="0" smtClean="0"/>
              <a:t>, </a:t>
            </a:r>
            <a:r>
              <a:rPr lang="it-IT" i="0" dirty="0" err="1" smtClean="0"/>
              <a:t>risk</a:t>
            </a:r>
            <a:r>
              <a:rPr lang="it-IT" i="0" dirty="0" smtClean="0"/>
              <a:t> </a:t>
            </a:r>
            <a:r>
              <a:rPr lang="it-IT" i="0" dirty="0" err="1" smtClean="0"/>
              <a:t>not</a:t>
            </a:r>
            <a:r>
              <a:rPr lang="it-IT" i="0" dirty="0" smtClean="0"/>
              <a:t> </a:t>
            </a:r>
            <a:r>
              <a:rPr lang="it-IT" i="0" dirty="0" err="1" smtClean="0"/>
              <a:t>adequately</a:t>
            </a:r>
            <a:r>
              <a:rPr lang="it-IT" i="0" dirty="0" smtClean="0"/>
              <a:t> </a:t>
            </a:r>
            <a:r>
              <a:rPr lang="it-IT" i="0" dirty="0" err="1" smtClean="0"/>
              <a:t>controlled</a:t>
            </a:r>
            <a:endParaRPr lang="it-IT" i="0" dirty="0" smtClean="0"/>
          </a:p>
          <a:p>
            <a:r>
              <a:rPr lang="it-IT" i="0" dirty="0" smtClean="0"/>
              <a:t>EU Commission </a:t>
            </a:r>
            <a:r>
              <a:rPr lang="it-IT" i="0" dirty="0" err="1" smtClean="0"/>
              <a:t>asks</a:t>
            </a:r>
            <a:r>
              <a:rPr lang="it-IT" i="0" dirty="0" smtClean="0"/>
              <a:t> European </a:t>
            </a:r>
            <a:r>
              <a:rPr lang="it-IT" i="0" dirty="0" err="1" smtClean="0"/>
              <a:t>Chemicals</a:t>
            </a:r>
            <a:r>
              <a:rPr lang="it-IT" i="0" dirty="0" smtClean="0"/>
              <a:t> Agency (ECHA) to </a:t>
            </a:r>
            <a:r>
              <a:rPr lang="it-IT" i="0" dirty="0" err="1" smtClean="0"/>
              <a:t>prepare</a:t>
            </a:r>
            <a:r>
              <a:rPr lang="it-IT" i="0" dirty="0" smtClean="0"/>
              <a:t> a </a:t>
            </a:r>
            <a:r>
              <a:rPr lang="it-IT" i="0" dirty="0" err="1" smtClean="0"/>
              <a:t>restriction</a:t>
            </a:r>
            <a:r>
              <a:rPr lang="it-IT" i="0" dirty="0" smtClean="0"/>
              <a:t> dossier</a:t>
            </a:r>
          </a:p>
          <a:p>
            <a:r>
              <a:rPr lang="it-IT" i="0" dirty="0" smtClean="0"/>
              <a:t>ECHA </a:t>
            </a:r>
            <a:r>
              <a:rPr lang="it-IT" i="0" dirty="0" err="1"/>
              <a:t>has</a:t>
            </a:r>
            <a:r>
              <a:rPr lang="it-IT" i="0" dirty="0"/>
              <a:t> 12 </a:t>
            </a:r>
            <a:r>
              <a:rPr lang="it-IT" i="0" dirty="0" err="1"/>
              <a:t>months</a:t>
            </a:r>
            <a:r>
              <a:rPr lang="it-IT" i="0" dirty="0"/>
              <a:t> to </a:t>
            </a:r>
            <a:r>
              <a:rPr lang="it-IT" i="0" dirty="0" err="1"/>
              <a:t>finalise</a:t>
            </a:r>
            <a:r>
              <a:rPr lang="it-IT" i="0" dirty="0"/>
              <a:t> the dossier (risk </a:t>
            </a:r>
            <a:r>
              <a:rPr lang="it-IT" i="0" dirty="0" err="1"/>
              <a:t>assessment</a:t>
            </a:r>
            <a:r>
              <a:rPr lang="it-IT" i="0" dirty="0"/>
              <a:t>, </a:t>
            </a:r>
            <a:r>
              <a:rPr lang="it-IT" i="0" dirty="0" err="1"/>
              <a:t>analysis</a:t>
            </a:r>
            <a:r>
              <a:rPr lang="it-IT" i="0" dirty="0"/>
              <a:t> of </a:t>
            </a:r>
            <a:r>
              <a:rPr lang="it-IT" i="0" dirty="0" err="1"/>
              <a:t>alternatives</a:t>
            </a:r>
            <a:r>
              <a:rPr lang="it-IT" i="0" dirty="0"/>
              <a:t> , socio </a:t>
            </a:r>
            <a:r>
              <a:rPr lang="it-IT" i="0" dirty="0" err="1"/>
              <a:t>economic</a:t>
            </a:r>
            <a:r>
              <a:rPr lang="it-IT" i="0" dirty="0"/>
              <a:t> impact</a:t>
            </a:r>
            <a:r>
              <a:rPr lang="it-IT" i="0" dirty="0" smtClean="0"/>
              <a:t>)</a:t>
            </a:r>
            <a:endParaRPr lang="it-IT" i="0" dirty="0"/>
          </a:p>
          <a:p>
            <a:r>
              <a:rPr lang="it-IT" i="0" dirty="0"/>
              <a:t>Once </a:t>
            </a:r>
            <a:r>
              <a:rPr lang="it-IT" i="0" dirty="0" err="1"/>
              <a:t>finalised</a:t>
            </a:r>
            <a:r>
              <a:rPr lang="it-IT" i="0" dirty="0"/>
              <a:t> the dossier </a:t>
            </a:r>
            <a:r>
              <a:rPr lang="it-IT" i="0" dirty="0" err="1" smtClean="0"/>
              <a:t>is</a:t>
            </a:r>
            <a:r>
              <a:rPr lang="it-IT" i="0" dirty="0" smtClean="0"/>
              <a:t> </a:t>
            </a:r>
            <a:r>
              <a:rPr lang="it-IT" i="0" dirty="0" err="1" smtClean="0"/>
              <a:t>assessed</a:t>
            </a:r>
            <a:r>
              <a:rPr lang="it-IT" i="0" dirty="0" smtClean="0"/>
              <a:t> by </a:t>
            </a:r>
            <a:r>
              <a:rPr lang="it-IT" i="0" dirty="0" err="1"/>
              <a:t>two</a:t>
            </a:r>
            <a:r>
              <a:rPr lang="it-IT" i="0" dirty="0"/>
              <a:t> ECHA Committees , risk </a:t>
            </a:r>
            <a:r>
              <a:rPr lang="it-IT" i="0" dirty="0" err="1"/>
              <a:t>assessment</a:t>
            </a:r>
            <a:r>
              <a:rPr lang="it-IT" i="0" dirty="0"/>
              <a:t> (RAC) and socio </a:t>
            </a:r>
            <a:r>
              <a:rPr lang="it-IT" i="0" dirty="0" err="1"/>
              <a:t>economic</a:t>
            </a:r>
            <a:r>
              <a:rPr lang="it-IT" i="0" dirty="0"/>
              <a:t> </a:t>
            </a:r>
            <a:r>
              <a:rPr lang="it-IT" i="0" dirty="0" err="1" smtClean="0"/>
              <a:t>analysis</a:t>
            </a:r>
            <a:r>
              <a:rPr lang="it-IT" i="0" dirty="0" smtClean="0"/>
              <a:t> (SEAC)</a:t>
            </a:r>
            <a:endParaRPr lang="it-IT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49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919017-DF5E-425A-A379-E405651F7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REACH </a:t>
            </a:r>
            <a:r>
              <a:rPr lang="it-IT" dirty="0" smtClean="0"/>
              <a:t>procedure (2)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C87ECE-3F4C-47E0-AFEB-82703B4FB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0" dirty="0"/>
              <a:t>RAC </a:t>
            </a:r>
            <a:r>
              <a:rPr lang="it-IT" i="0" dirty="0" err="1"/>
              <a:t>has</a:t>
            </a:r>
            <a:r>
              <a:rPr lang="it-IT" i="0" dirty="0"/>
              <a:t> 9 </a:t>
            </a:r>
            <a:r>
              <a:rPr lang="it-IT" i="0" dirty="0" err="1"/>
              <a:t>months</a:t>
            </a:r>
            <a:r>
              <a:rPr lang="it-IT" i="0" dirty="0"/>
              <a:t> to </a:t>
            </a:r>
            <a:r>
              <a:rPr lang="it-IT" i="0" dirty="0" err="1"/>
              <a:t>finalise</a:t>
            </a:r>
            <a:r>
              <a:rPr lang="it-IT" i="0" dirty="0"/>
              <a:t> </a:t>
            </a:r>
            <a:r>
              <a:rPr lang="it-IT" i="0" dirty="0" err="1"/>
              <a:t>its</a:t>
            </a:r>
            <a:r>
              <a:rPr lang="it-IT" i="0" dirty="0"/>
              <a:t> opinion</a:t>
            </a:r>
          </a:p>
          <a:p>
            <a:r>
              <a:rPr lang="it-IT" i="0" dirty="0"/>
              <a:t>SEAC </a:t>
            </a:r>
            <a:r>
              <a:rPr lang="it-IT" i="0" dirty="0" err="1"/>
              <a:t>has</a:t>
            </a:r>
            <a:r>
              <a:rPr lang="it-IT" i="0" dirty="0"/>
              <a:t> 12 </a:t>
            </a:r>
            <a:r>
              <a:rPr lang="it-IT" i="0" dirty="0" err="1"/>
              <a:t>months</a:t>
            </a:r>
            <a:r>
              <a:rPr lang="it-IT" i="0" dirty="0"/>
              <a:t> to </a:t>
            </a:r>
            <a:r>
              <a:rPr lang="it-IT" i="0" dirty="0" err="1"/>
              <a:t>finalise</a:t>
            </a:r>
            <a:r>
              <a:rPr lang="it-IT" i="0" dirty="0"/>
              <a:t> </a:t>
            </a:r>
            <a:r>
              <a:rPr lang="it-IT" i="0" dirty="0" err="1"/>
              <a:t>its</a:t>
            </a:r>
            <a:r>
              <a:rPr lang="it-IT" i="0" dirty="0"/>
              <a:t> opinion</a:t>
            </a:r>
          </a:p>
          <a:p>
            <a:r>
              <a:rPr lang="it-IT" i="0" dirty="0" err="1"/>
              <a:t>During</a:t>
            </a:r>
            <a:r>
              <a:rPr lang="it-IT" i="0" dirty="0"/>
              <a:t> </a:t>
            </a:r>
            <a:r>
              <a:rPr lang="it-IT" i="0" dirty="0" err="1"/>
              <a:t>this</a:t>
            </a:r>
            <a:r>
              <a:rPr lang="it-IT" i="0" dirty="0"/>
              <a:t> </a:t>
            </a:r>
            <a:r>
              <a:rPr lang="it-IT" i="0" dirty="0" err="1"/>
              <a:t>period</a:t>
            </a:r>
            <a:r>
              <a:rPr lang="it-IT" i="0" dirty="0"/>
              <a:t> </a:t>
            </a:r>
            <a:r>
              <a:rPr lang="it-IT" i="0" dirty="0" err="1"/>
              <a:t>there</a:t>
            </a:r>
            <a:r>
              <a:rPr lang="it-IT" i="0" dirty="0"/>
              <a:t> are </a:t>
            </a:r>
            <a:r>
              <a:rPr lang="it-IT" i="0" dirty="0" err="1"/>
              <a:t>two</a:t>
            </a:r>
            <a:r>
              <a:rPr lang="it-IT" i="0" dirty="0"/>
              <a:t> </a:t>
            </a:r>
            <a:r>
              <a:rPr lang="it-IT" i="0" dirty="0" err="1"/>
              <a:t>consultations</a:t>
            </a:r>
            <a:r>
              <a:rPr lang="it-IT" i="0" dirty="0"/>
              <a:t> , one of 6 </a:t>
            </a:r>
            <a:r>
              <a:rPr lang="it-IT" i="0" dirty="0" err="1"/>
              <a:t>months</a:t>
            </a:r>
            <a:r>
              <a:rPr lang="it-IT" i="0" dirty="0"/>
              <a:t> and </a:t>
            </a:r>
            <a:r>
              <a:rPr lang="it-IT" i="0" dirty="0" err="1"/>
              <a:t>another</a:t>
            </a:r>
            <a:r>
              <a:rPr lang="it-IT" i="0" dirty="0"/>
              <a:t> one of 2 </a:t>
            </a:r>
            <a:r>
              <a:rPr lang="it-IT" i="0" dirty="0" err="1"/>
              <a:t>months</a:t>
            </a:r>
            <a:r>
              <a:rPr lang="it-IT" i="0" dirty="0"/>
              <a:t> </a:t>
            </a:r>
            <a:r>
              <a:rPr lang="it-IT" i="0" dirty="0" err="1"/>
              <a:t>where</a:t>
            </a:r>
            <a:r>
              <a:rPr lang="it-IT" i="0" dirty="0"/>
              <a:t> </a:t>
            </a:r>
            <a:r>
              <a:rPr lang="it-IT" i="0" dirty="0" err="1"/>
              <a:t>everybody</a:t>
            </a:r>
            <a:r>
              <a:rPr lang="it-IT" i="0" dirty="0"/>
              <a:t> can </a:t>
            </a:r>
            <a:r>
              <a:rPr lang="it-IT" i="0" dirty="0" err="1"/>
              <a:t>submit</a:t>
            </a:r>
            <a:r>
              <a:rPr lang="it-IT" i="0" dirty="0"/>
              <a:t> </a:t>
            </a:r>
            <a:r>
              <a:rPr lang="it-IT" i="0" dirty="0" err="1"/>
              <a:t>comments</a:t>
            </a:r>
            <a:r>
              <a:rPr lang="it-IT" i="0" dirty="0"/>
              <a:t> </a:t>
            </a:r>
            <a:r>
              <a:rPr lang="it-IT" i="0" dirty="0" err="1"/>
              <a:t>which</a:t>
            </a:r>
            <a:r>
              <a:rPr lang="it-IT" i="0" dirty="0"/>
              <a:t> are </a:t>
            </a:r>
            <a:r>
              <a:rPr lang="it-IT" i="0" dirty="0" err="1"/>
              <a:t>assessed</a:t>
            </a:r>
            <a:r>
              <a:rPr lang="it-IT" i="0" dirty="0"/>
              <a:t> by the </a:t>
            </a:r>
            <a:r>
              <a:rPr lang="it-IT" i="0" dirty="0" err="1"/>
              <a:t>two</a:t>
            </a:r>
            <a:r>
              <a:rPr lang="it-IT" i="0" dirty="0"/>
              <a:t> ECHA Committees.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9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8680"/>
            <a:ext cx="8229600" cy="936625"/>
          </a:xfrm>
        </p:spPr>
        <p:txBody>
          <a:bodyPr/>
          <a:lstStyle/>
          <a:p>
            <a:r>
              <a:rPr lang="en-GB" dirty="0"/>
              <a:t>EU COMMISSION request to ECHA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71EF-D82C-4091-841A-F0F3295263B4}" type="slidenum">
              <a:rPr lang="en-GB" smtClean="0"/>
              <a:t>9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6"/>
          </a:xfrm>
        </p:spPr>
        <p:txBody>
          <a:bodyPr/>
          <a:lstStyle/>
          <a:p>
            <a:pPr marL="0" indent="0">
              <a:buNone/>
            </a:pPr>
            <a:r>
              <a:rPr lang="en-GB" sz="2700" i="0" dirty="0"/>
              <a:t>Scope</a:t>
            </a:r>
          </a:p>
          <a:p>
            <a:pPr lvl="1"/>
            <a:r>
              <a:rPr lang="en-GB" sz="2400" b="0" dirty="0"/>
              <a:t>Council of Europe resolutions</a:t>
            </a:r>
          </a:p>
          <a:p>
            <a:pPr lvl="1"/>
            <a:r>
              <a:rPr lang="en-GB" sz="2400" b="0" dirty="0"/>
              <a:t>CMR and skin sensitising substances</a:t>
            </a:r>
          </a:p>
          <a:p>
            <a:pPr lvl="1"/>
            <a:r>
              <a:rPr lang="en-GB" sz="2400" b="0" dirty="0"/>
              <a:t>Substances restricted under the Cosmetic Products Regulation (CPR)</a:t>
            </a:r>
          </a:p>
          <a:p>
            <a:pPr lvl="1"/>
            <a:r>
              <a:rPr lang="en-GB" sz="2400" b="0" dirty="0"/>
              <a:t>In addition, ECHA assessed substances with effects on the dermis and eye tissues</a:t>
            </a:r>
          </a:p>
          <a:p>
            <a:pPr lvl="1"/>
            <a:r>
              <a:rPr lang="fr-BE" sz="2400" b="0" dirty="0" err="1"/>
              <a:t>Norway</a:t>
            </a:r>
            <a:r>
              <a:rPr lang="fr-BE" sz="2400" b="0" dirty="0"/>
              <a:t>, </a:t>
            </a:r>
            <a:r>
              <a:rPr lang="fr-BE" sz="2400" b="0" dirty="0" err="1"/>
              <a:t>Italy</a:t>
            </a:r>
            <a:r>
              <a:rPr lang="fr-BE" sz="2400" b="0" dirty="0"/>
              <a:t>, </a:t>
            </a:r>
            <a:r>
              <a:rPr lang="fr-BE" sz="2400" b="0" dirty="0" err="1"/>
              <a:t>Denmark</a:t>
            </a:r>
            <a:r>
              <a:rPr lang="fr-BE" sz="2400" b="0" dirty="0"/>
              <a:t> and Germany </a:t>
            </a:r>
            <a:r>
              <a:rPr lang="fr-BE" sz="2400" b="0" dirty="0" err="1"/>
              <a:t>worked</a:t>
            </a:r>
            <a:r>
              <a:rPr lang="fr-BE" sz="2400" b="0" dirty="0"/>
              <a:t> </a:t>
            </a:r>
            <a:r>
              <a:rPr lang="fr-BE" sz="2400" b="0" dirty="0" err="1"/>
              <a:t>with</a:t>
            </a:r>
            <a:r>
              <a:rPr lang="fr-BE" sz="2400" b="0" dirty="0"/>
              <a:t> ECHA to </a:t>
            </a:r>
            <a:r>
              <a:rPr lang="fr-BE" sz="2400" b="0" dirty="0" err="1"/>
              <a:t>prepare</a:t>
            </a:r>
            <a:r>
              <a:rPr lang="fr-BE" sz="2400" b="0" dirty="0"/>
              <a:t> the restriction dossier and </a:t>
            </a:r>
            <a:r>
              <a:rPr lang="fr-BE" sz="2400" b="0" dirty="0" err="1"/>
              <a:t>proposal</a:t>
            </a:r>
            <a:r>
              <a:rPr lang="fr-BE" sz="2400" b="0" dirty="0"/>
              <a:t>.</a:t>
            </a:r>
            <a:endParaRPr lang="en-GB" sz="2400" b="0" dirty="0"/>
          </a:p>
          <a:p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412725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5f69e26b-beb5-49c8-89f9-b5a0fae19f51" ContentTypeId="0x010100B558917389A54ADDB58930FBD7E6FD57008586DED9191B4C4CBD31A5DF7F304A7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CHA Process Document" ma:contentTypeID="0x010100B558917389A54ADDB58930FBD7E6FD57008586DED9191B4C4CBD31A5DF7F304A710015A39CDAD533EF46BCDBF4014DA9C42C" ma:contentTypeVersion="13" ma:contentTypeDescription="Content type for ECHA process documents" ma:contentTypeScope="" ma:versionID="d7f601b610f65b34277a60b9e0dd1058">
  <xsd:schema xmlns:xsd="http://www.w3.org/2001/XMLSchema" xmlns:xs="http://www.w3.org/2001/XMLSchema" xmlns:p="http://schemas.microsoft.com/office/2006/metadata/properties" xmlns:ns2="4811b924-dee2-413a-bdc8-2cc023473c17" xmlns:ns3="5bcca709-0b09-4b74-bfa0-2137a84c1763" xmlns:ns4="d80dd6ab-43bf-4d9d-bb1e-742532452846" xmlns:ns5="b80ede5c-af4c-4bf2-9a87-706a3579dc11" targetNamespace="http://schemas.microsoft.com/office/2006/metadata/properties" ma:root="true" ma:fieldsID="dab586716213eddf6574709267ce6338" ns2:_="" ns3:_="" ns4:_="" ns5:_="">
    <xsd:import namespace="4811b924-dee2-413a-bdc8-2cc023473c17"/>
    <xsd:import namespace="5bcca709-0b09-4b74-bfa0-2137a84c1763"/>
    <xsd:import namespace="d80dd6ab-43bf-4d9d-bb1e-742532452846"/>
    <xsd:import namespace="b80ede5c-af4c-4bf2-9a87-706a3579dc11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2:ECHADocumentTypeTaxHTField0" minOccurs="0"/>
                <xsd:element ref="ns4:TaxCatchAll" minOccurs="0"/>
                <xsd:element ref="ns5:TaxCatchAllLabel" minOccurs="0"/>
                <xsd:element ref="ns2:ECHASecClassTaxHTField0" minOccurs="0"/>
                <xsd:element ref="ns2:ECHAProcessTaxHTField0" minOccurs="0"/>
                <xsd:element ref="ns2:ECHACategory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11b924-dee2-413a-bdc8-2cc023473c17" elementFormDefault="qualified">
    <xsd:import namespace="http://schemas.microsoft.com/office/2006/documentManagement/types"/>
    <xsd:import namespace="http://schemas.microsoft.com/office/infopath/2007/PartnerControls"/>
    <xsd:element name="ECHADocumentTypeTaxHTField0" ma:index="11" nillable="true" ma:taxonomy="true" ma:internalName="gd32339cd0b5409a9fdb05f9583968bc" ma:taxonomyFieldName="ECHADocumentType" ma:displayName="Document type" ma:readOnly="false" ma:fieldId="{0d32339c-d0b5-409a-9fdb-05f9583968bc}" ma:sspId="5f69e26b-beb5-49c8-89f9-b5a0fae19f51" ma:termSetId="aedf82a2-407f-4791-945d-c1f392314e3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HASecClassTaxHTField0" ma:index="15" ma:taxonomy="true" ma:internalName="ab0eb6f132fb4a769815f72efb98c81d" ma:taxonomyFieldName="ECHASecClass" ma:displayName="Security classification" ma:default="1;#|a0307bc2-faf9-4068-8aeb-b713e4fa2a0f" ma:fieldId="{ab0eb6f1-32fb-4a76-9815-f72efb98c81d}" ma:sspId="5f69e26b-beb5-49c8-89f9-b5a0fae19f51" ma:termSetId="bdbfee88-fbc0-4b29-a996-994f751932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HAProcessTaxHTField0" ma:index="17" nillable="true" ma:taxonomy="true" ma:internalName="k79ecea8bd3e48279038bf7156c8359b" ma:taxonomyFieldName="ECHAProcess" ma:displayName="Process" ma:readOnly="false" ma:fieldId="{479ecea8-bd3e-4827-9038-bf7156c8359b}" ma:sspId="5f69e26b-beb5-49c8-89f9-b5a0fae19f51" ma:termSetId="c30def1a-2ee0-45a9-b531-f691ecbc3c4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HACategoryTaxHTField0" ma:index="19" nillable="true" ma:taxonomy="true" ma:internalName="p86653fd247d4255942aa31697ef2e78" ma:taxonomyFieldName="ECHACategory" ma:displayName="Category" ma:readOnly="false" ma:default="" ma:fieldId="{986653fd-247d-4255-942a-a31697ef2e78}" ma:sspId="5f69e26b-beb5-49c8-89f9-b5a0fae19f51" ma:termSetId="55e7dc03-f0a2-4416-8b3b-39dffa2b388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cca709-0b09-4b74-bfa0-2137a84c176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0dd6ab-43bf-4d9d-bb1e-74253245284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description="" ma:hidden="true" ma:list="{214db2d2-f1ed-4c58-8539-ffd4e5068399}" ma:internalName="TaxCatchAll" ma:showField="CatchAllData" ma:web="d80dd6ab-43bf-4d9d-bb1e-7425324528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0ede5c-af4c-4bf2-9a87-706a3579dc11" elementFormDefault="qualified">
    <xsd:import namespace="http://schemas.microsoft.com/office/2006/documentManagement/types"/>
    <xsd:import namespace="http://schemas.microsoft.com/office/infopath/2007/PartnerControls"/>
    <xsd:element name="TaxCatchAllLabel" ma:index="13" nillable="true" ma:displayName="Taxonomy Catch All Column1" ma:description="" ma:hidden="true" ma:list="{8da9f775-fdf3-4d14-99ae-8f8e0cbfc351}" ma:internalName="TaxCatchAllLabel" ma:readOnly="true" ma:showField="CatchAllDataLabel" ma:web="a3c34eed-3ef9-4750-993f-44a2ccbf16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HAProcessTaxHTField0 xmlns="4811b924-dee2-413a-bdc8-2cc023473c17">
      <Terms xmlns="http://schemas.microsoft.com/office/infopath/2007/PartnerControls"/>
    </ECHAProcessTaxHTField0>
    <ECHACategoryTaxHTField0 xmlns="4811b924-dee2-413a-bdc8-2cc023473c17">
      <Terms xmlns="http://schemas.microsoft.com/office/infopath/2007/PartnerControls"/>
    </ECHACategoryTaxHTField0>
    <TaxCatchAll xmlns="d80dd6ab-43bf-4d9d-bb1e-742532452846">
      <Value>1</Value>
    </TaxCatchAll>
    <ECHADocumentTypeTaxHTField0 xmlns="4811b924-dee2-413a-bdc8-2cc023473c17">
      <Terms xmlns="http://schemas.microsoft.com/office/infopath/2007/PartnerControls"/>
    </ECHADocumentTypeTaxHTField0>
    <ECHASecClassTaxHTField0 xmlns="4811b924-dee2-413a-bdc8-2cc023473c17">
      <Terms xmlns="http://schemas.microsoft.com/office/infopath/2007/PartnerControls">
        <TermInfo xmlns="http://schemas.microsoft.com/office/infopath/2007/PartnerControls">
          <TermName xmlns="http://schemas.microsoft.com/office/infopath/2007/PartnerControls"/>
          <TermId xmlns="http://schemas.microsoft.com/office/infopath/2007/PartnerControls">a0307bc2-faf9-4068-8aeb-b713e4fa2a0f</TermId>
        </TermInfo>
      </Terms>
    </ECHASecClassTaxHTField0>
    <_dlc_DocId xmlns="5bcca709-0b09-4b74-bfa0-2137a84c1763">ACTV3-45-7982</_dlc_DocId>
    <_dlc_DocIdUrl xmlns="5bcca709-0b09-4b74-bfa0-2137a84c1763">
      <Url>https://activity.echa.europa.eu/sites/act-3/process-3-5/_layouts/15/DocIdRedir.aspx?ID=ACTV3-45-7982</Url>
      <Description>ACTV3-45-7982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DC73511-C683-4872-ADC5-A6F65D002AD5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544FB3A6-CA7D-48DF-AD54-F31FFDEACC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11b924-dee2-413a-bdc8-2cc023473c17"/>
    <ds:schemaRef ds:uri="5bcca709-0b09-4b74-bfa0-2137a84c1763"/>
    <ds:schemaRef ds:uri="d80dd6ab-43bf-4d9d-bb1e-742532452846"/>
    <ds:schemaRef ds:uri="b80ede5c-af4c-4bf2-9a87-706a3579dc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5CB70F-CD78-4233-8F58-92DA3930B3D0}">
  <ds:schemaRefs>
    <ds:schemaRef ds:uri="d80dd6ab-43bf-4d9d-bb1e-742532452846"/>
    <ds:schemaRef ds:uri="http://purl.org/dc/terms/"/>
    <ds:schemaRef ds:uri="http://schemas.microsoft.com/office/infopath/2007/PartnerControls"/>
    <ds:schemaRef ds:uri="http://schemas.microsoft.com/office/2006/documentManagement/types"/>
    <ds:schemaRef ds:uri="5bcca709-0b09-4b74-bfa0-2137a84c1763"/>
    <ds:schemaRef ds:uri="b80ede5c-af4c-4bf2-9a87-706a3579dc11"/>
    <ds:schemaRef ds:uri="4811b924-dee2-413a-bdc8-2cc023473c1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9866C107-133D-42B3-AB26-24C4B5A6F63F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F477527-13E0-4446-813E-56540D922E7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559</TotalTime>
  <Words>1808</Words>
  <Application>Microsoft Office PowerPoint</Application>
  <PresentationFormat>On-screen Show (4:3)</PresentationFormat>
  <Paragraphs>299</Paragraphs>
  <Slides>25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ＭＳ Ｐゴシック</vt:lpstr>
      <vt:lpstr>Arial</vt:lpstr>
      <vt:lpstr>Calibri</vt:lpstr>
      <vt:lpstr>Times New Roman</vt:lpstr>
      <vt:lpstr>Verdana</vt:lpstr>
      <vt:lpstr>Wingdings</vt:lpstr>
      <vt:lpstr>Default Design</vt:lpstr>
      <vt:lpstr>EU regulation on chemicals in tattoo inks under REACH: background and next steps </vt:lpstr>
      <vt:lpstr>Tattoo inks: current situation</vt:lpstr>
      <vt:lpstr>Tattoo inks and studies</vt:lpstr>
      <vt:lpstr>Tattoo inks – legal gap?</vt:lpstr>
      <vt:lpstr>Tattoo ink’s passage in the body (1)</vt:lpstr>
      <vt:lpstr>Tattoo ink’s passage in the body (2)</vt:lpstr>
      <vt:lpstr>EU Commission action and REACH (Chemicals Regulation) procedure (1)</vt:lpstr>
      <vt:lpstr>REACH procedure (2) </vt:lpstr>
      <vt:lpstr>EU COMMISSION request to ECHA </vt:lpstr>
      <vt:lpstr>Approach to demonstrating risk</vt:lpstr>
      <vt:lpstr>Approach to deriving concentration limits</vt:lpstr>
      <vt:lpstr>PowerPoint Presentation</vt:lpstr>
      <vt:lpstr>Impurities</vt:lpstr>
      <vt:lpstr>Other impurities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Timeline of the full procedure</vt:lpstr>
      <vt:lpstr>THANK YOU !!!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regulation on chemicals in tattoo inks under REACH: background and next steps</dc:title>
  <dc:creator>LUVARA' Giuseppina (ENV)</dc:creator>
  <cp:lastModifiedBy>LUVARA' Giuseppina (ENV)</cp:lastModifiedBy>
  <cp:revision>89</cp:revision>
  <cp:lastPrinted>2019-03-25T10:29:35Z</cp:lastPrinted>
  <dcterms:created xsi:type="dcterms:W3CDTF">2019-02-28T14:59:47Z</dcterms:created>
  <dcterms:modified xsi:type="dcterms:W3CDTF">2019-03-25T13:22:32Z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0x010100B558917389A54ADDB58930FBD7E6FD57008586DED9191B4C4CBD31A5DF7F304A710015A39CDAD533EF46BCDBF4014DA9C42C</vt:lpwstr>
  </property>
  <property fmtid="{D5CDD505-2E9C-101B-9397-08002B2CF9AE}" pid="3" name="ECHAProcess">
    <vt:lpwstr/>
  </property>
  <property fmtid="{D5CDD505-2E9C-101B-9397-08002B2CF9AE}" pid="4" name="_dlc_DocIdItemGuid">
    <vt:lpwstr>8196b5cd-247a-4be4-bce3-18f8a106d6fd</vt:lpwstr>
  </property>
  <property fmtid="{D5CDD505-2E9C-101B-9397-08002B2CF9AE}" pid="5" name="ECHADocumentType">
    <vt:lpwstr/>
  </property>
  <property fmtid="{D5CDD505-2E9C-101B-9397-08002B2CF9AE}" pid="6" name="ECHACategory">
    <vt:lpwstr/>
  </property>
  <property fmtid="{D5CDD505-2E9C-101B-9397-08002B2CF9AE}" pid="7" name="ECHASecClass">
    <vt:lpwstr>1;#|a0307bc2-faf9-4068-8aeb-b713e4fa2a0f</vt:lpwstr>
  </property>
</Properties>
</file>